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5" r:id="rId8"/>
    <p:sldId id="266" r:id="rId9"/>
    <p:sldId id="261" r:id="rId10"/>
    <p:sldId id="264" r:id="rId11"/>
    <p:sldId id="267" r:id="rId12"/>
    <p:sldId id="269" r:id="rId13"/>
    <p:sldId id="270" r:id="rId14"/>
    <p:sldId id="271" r:id="rId15"/>
    <p:sldId id="272" r:id="rId16"/>
    <p:sldId id="273" r:id="rId17"/>
    <p:sldId id="274" r:id="rId18"/>
    <p:sldId id="275" r:id="rId19"/>
    <p:sldId id="276" r:id="rId20"/>
    <p:sldId id="277" r:id="rId21"/>
    <p:sldId id="278" r:id="rId22"/>
    <p:sldId id="280" r:id="rId23"/>
    <p:sldId id="279"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445" autoAdjust="0"/>
  </p:normalViewPr>
  <p:slideViewPr>
    <p:cSldViewPr snapToGrid="0">
      <p:cViewPr varScale="1">
        <p:scale>
          <a:sx n="81" d="100"/>
          <a:sy n="81" d="100"/>
        </p:scale>
        <p:origin x="16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9B6B5-D602-494C-8250-1A87D7D0765A}"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FA190-EB3E-4169-8513-C318C47F0EC7}" type="slidenum">
              <a:rPr lang="en-US" smtClean="0"/>
              <a:t>‹#›</a:t>
            </a:fld>
            <a:endParaRPr lang="en-US"/>
          </a:p>
        </p:txBody>
      </p:sp>
    </p:spTree>
    <p:extLst>
      <p:ext uri="{BB962C8B-B14F-4D97-AF65-F5344CB8AC3E}">
        <p14:creationId xmlns:p14="http://schemas.microsoft.com/office/powerpoint/2010/main" val="450223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docs/Web/Guide/CSS/Using_CSS_gradients" TargetMode="External"/><Relationship Id="rId7" Type="http://schemas.openxmlformats.org/officeDocument/2006/relationships/hyperlink" Target="https://developer.mozilla.org/en-US/docs/Web/Guide/CSS/Flexible_box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eveloper.mozilla.org/en-US/docs/Web/Guide/CSS/Using_multi-column_layouts" TargetMode="External"/><Relationship Id="rId5" Type="http://schemas.openxmlformats.org/officeDocument/2006/relationships/hyperlink" Target="https://developer.mozilla.org/en-US/docs/Web/Guide/CSS/Using_CSS_animations" TargetMode="External"/><Relationship Id="rId4" Type="http://schemas.openxmlformats.org/officeDocument/2006/relationships/hyperlink" Target="https://developer.mozilla.org/en-US/docs/Web/Guide/CSS/Using_CSS_transition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me what you see…</a:t>
            </a:r>
          </a:p>
          <a:p>
            <a:r>
              <a:rPr lang="en-US" dirty="0"/>
              <a:t>Stack is a composite structure that is built with smaller structures that are placed one upon another.</a:t>
            </a:r>
          </a:p>
        </p:txBody>
      </p:sp>
      <p:sp>
        <p:nvSpPr>
          <p:cNvPr id="4" name="Slide Number Placeholder 3"/>
          <p:cNvSpPr>
            <a:spLocks noGrp="1"/>
          </p:cNvSpPr>
          <p:nvPr>
            <p:ph type="sldNum" sz="quarter" idx="5"/>
          </p:nvPr>
        </p:nvSpPr>
        <p:spPr/>
        <p:txBody>
          <a:bodyPr/>
          <a:lstStyle/>
          <a:p>
            <a:fld id="{391FA190-EB3E-4169-8513-C318C47F0EC7}" type="slidenum">
              <a:rPr lang="en-US" smtClean="0"/>
              <a:t>2</a:t>
            </a:fld>
            <a:endParaRPr lang="en-US"/>
          </a:p>
        </p:txBody>
      </p:sp>
    </p:spTree>
    <p:extLst>
      <p:ext uri="{BB962C8B-B14F-4D97-AF65-F5344CB8AC3E}">
        <p14:creationId xmlns:p14="http://schemas.microsoft.com/office/powerpoint/2010/main" val="309097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jQuery is a fast, small, and feature-rich JavaScript library. It makes things like </a:t>
            </a:r>
          </a:p>
          <a:p>
            <a:pPr marL="228600" indent="-228600">
              <a:buAutoNum type="arabicPeriod"/>
            </a:pPr>
            <a:r>
              <a:rPr lang="en-US" sz="1200" b="0" i="0" kern="1200" dirty="0">
                <a:solidFill>
                  <a:schemeClr val="tx1"/>
                </a:solidFill>
                <a:effectLst/>
                <a:latin typeface="+mn-lt"/>
                <a:ea typeface="+mn-ea"/>
                <a:cs typeface="+mn-cs"/>
              </a:rPr>
              <a:t>HTML document traversal and manipulation, </a:t>
            </a:r>
          </a:p>
          <a:p>
            <a:pPr marL="228600" indent="-228600">
              <a:buAutoNum type="arabicPeriod"/>
            </a:pPr>
            <a:r>
              <a:rPr lang="en-US" sz="1200" b="0" i="0" kern="1200" dirty="0">
                <a:solidFill>
                  <a:schemeClr val="tx1"/>
                </a:solidFill>
                <a:effectLst/>
                <a:latin typeface="+mn-lt"/>
                <a:ea typeface="+mn-ea"/>
                <a:cs typeface="+mn-cs"/>
              </a:rPr>
              <a:t>event handling, </a:t>
            </a:r>
          </a:p>
          <a:p>
            <a:pPr marL="228600" indent="-228600">
              <a:buAutoNum type="arabicPeriod"/>
            </a:pPr>
            <a:r>
              <a:rPr lang="en-US" sz="1200" b="0" i="0" kern="1200" dirty="0">
                <a:solidFill>
                  <a:schemeClr val="tx1"/>
                </a:solidFill>
                <a:effectLst/>
                <a:latin typeface="+mn-lt"/>
                <a:ea typeface="+mn-ea"/>
                <a:cs typeface="+mn-cs"/>
              </a:rPr>
              <a:t>animation</a:t>
            </a:r>
          </a:p>
          <a:p>
            <a:pPr marL="228600" indent="-228600">
              <a:buAutoNum type="arabicPeriod"/>
            </a:pPr>
            <a:r>
              <a:rPr lang="en-US" sz="1200" b="0" i="0" kern="1200" dirty="0">
                <a:solidFill>
                  <a:schemeClr val="tx1"/>
                </a:solidFill>
                <a:effectLst/>
                <a:latin typeface="+mn-lt"/>
                <a:ea typeface="+mn-ea"/>
                <a:cs typeface="+mn-cs"/>
              </a:rPr>
              <a:t>Ajax </a:t>
            </a:r>
          </a:p>
          <a:p>
            <a:pPr marL="0" indent="0">
              <a:buNone/>
            </a:pPr>
            <a:r>
              <a:rPr lang="en-US" sz="1200" b="0" i="0" kern="1200" dirty="0">
                <a:solidFill>
                  <a:schemeClr val="tx1"/>
                </a:solidFill>
                <a:effectLst/>
                <a:latin typeface="+mn-lt"/>
                <a:ea typeface="+mn-ea"/>
                <a:cs typeface="+mn-cs"/>
              </a:rPr>
              <a:t>much simpler with an easy-to-use API that works across a multitude of browsers</a:t>
            </a: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13</a:t>
            </a:fld>
            <a:endParaRPr lang="en-US"/>
          </a:p>
        </p:txBody>
      </p:sp>
    </p:spTree>
    <p:extLst>
      <p:ext uri="{BB962C8B-B14F-4D97-AF65-F5344CB8AC3E}">
        <p14:creationId xmlns:p14="http://schemas.microsoft.com/office/powerpoint/2010/main" val="309572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dirty="0" err="1"/>
              <a:t>Javascript</a:t>
            </a:r>
            <a:r>
              <a:rPr lang="en-US" dirty="0"/>
              <a:t> frameworks that enable us to create websites easily.</a:t>
            </a:r>
          </a:p>
          <a:p>
            <a:r>
              <a:rPr lang="en-US" dirty="0"/>
              <a:t>They provide </a:t>
            </a:r>
          </a:p>
          <a:p>
            <a:pPr marL="228600" indent="-228600">
              <a:buAutoNum type="arabicPeriod"/>
            </a:pPr>
            <a:r>
              <a:rPr lang="en-US" dirty="0"/>
              <a:t>Databinding</a:t>
            </a:r>
          </a:p>
          <a:p>
            <a:pPr marL="228600" indent="-228600">
              <a:buAutoNum type="arabicPeriod"/>
            </a:pPr>
            <a:r>
              <a:rPr lang="en-US" dirty="0"/>
              <a:t>DOM manipulation, without touching the DOM.</a:t>
            </a:r>
          </a:p>
          <a:p>
            <a:pPr marL="228600" indent="-228600">
              <a:buAutoNum type="arabicPeriod"/>
            </a:pPr>
            <a:r>
              <a:rPr lang="en-US" dirty="0"/>
              <a:t>Routing</a:t>
            </a:r>
          </a:p>
          <a:p>
            <a:pPr marL="228600" indent="-228600">
              <a:buAutoNum type="arabicPeriod"/>
            </a:pPr>
            <a:r>
              <a:rPr lang="en-US" dirty="0"/>
              <a:t>Templating engines</a:t>
            </a:r>
          </a:p>
          <a:p>
            <a:pPr marL="228600" indent="-228600">
              <a:buAutoNum type="arabicPeriod"/>
            </a:pPr>
            <a:r>
              <a:rPr lang="en-US" dirty="0"/>
              <a:t>http clients for AJAX/ REST calls</a:t>
            </a:r>
          </a:p>
        </p:txBody>
      </p:sp>
      <p:sp>
        <p:nvSpPr>
          <p:cNvPr id="4" name="Slide Number Placeholder 3"/>
          <p:cNvSpPr>
            <a:spLocks noGrp="1"/>
          </p:cNvSpPr>
          <p:nvPr>
            <p:ph type="sldNum" sz="quarter" idx="5"/>
          </p:nvPr>
        </p:nvSpPr>
        <p:spPr/>
        <p:txBody>
          <a:bodyPr/>
          <a:lstStyle/>
          <a:p>
            <a:fld id="{391FA190-EB3E-4169-8513-C318C47F0EC7}" type="slidenum">
              <a:rPr lang="en-US" smtClean="0"/>
              <a:t>14</a:t>
            </a:fld>
            <a:endParaRPr lang="en-US"/>
          </a:p>
        </p:txBody>
      </p:sp>
    </p:spTree>
    <p:extLst>
      <p:ext uri="{BB962C8B-B14F-4D97-AF65-F5344CB8AC3E}">
        <p14:creationId xmlns:p14="http://schemas.microsoft.com/office/powerpoint/2010/main" val="2365713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Bootstrap is an open source toolkit for developing with HTML, CSS, and JS. </a:t>
            </a:r>
          </a:p>
          <a:p>
            <a:r>
              <a:rPr lang="en-US" sz="1200" b="0" i="0" kern="1200" dirty="0">
                <a:solidFill>
                  <a:schemeClr val="tx1"/>
                </a:solidFill>
                <a:effectLst/>
                <a:latin typeface="+mn-lt"/>
                <a:ea typeface="+mn-ea"/>
                <a:cs typeface="+mn-cs"/>
              </a:rPr>
              <a:t>It enables to prototype your ideas or build your entire app with our Sass variables and </a:t>
            </a:r>
            <a:r>
              <a:rPr lang="en-US" sz="1200" b="0" i="0" kern="1200" dirty="0" err="1">
                <a:solidFill>
                  <a:schemeClr val="tx1"/>
                </a:solidFill>
                <a:effectLst/>
                <a:latin typeface="+mn-lt"/>
                <a:ea typeface="+mn-ea"/>
                <a:cs typeface="+mn-cs"/>
              </a:rPr>
              <a:t>mixins</a:t>
            </a:r>
            <a:r>
              <a:rPr lang="en-US" sz="1200" b="0" i="0" kern="1200" dirty="0">
                <a:solidFill>
                  <a:schemeClr val="tx1"/>
                </a:solidFill>
                <a:effectLst/>
                <a:latin typeface="+mn-lt"/>
                <a:ea typeface="+mn-ea"/>
                <a:cs typeface="+mn-cs"/>
              </a:rPr>
              <a:t>, responsive grid system, extensive prebuilt components, and powerful plugins built on jQuery.</a:t>
            </a: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15</a:t>
            </a:fld>
            <a:endParaRPr lang="en-US"/>
          </a:p>
        </p:txBody>
      </p:sp>
    </p:spTree>
    <p:extLst>
      <p:ext uri="{BB962C8B-B14F-4D97-AF65-F5344CB8AC3E}">
        <p14:creationId xmlns:p14="http://schemas.microsoft.com/office/powerpoint/2010/main" val="33386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Sass is a CSS pre-processor.</a:t>
            </a:r>
          </a:p>
          <a:p>
            <a:r>
              <a:rPr lang="en-US" sz="1200" b="0" i="0" kern="1200" dirty="0">
                <a:solidFill>
                  <a:schemeClr val="tx1"/>
                </a:solidFill>
                <a:effectLst/>
                <a:latin typeface="+mn-lt"/>
                <a:ea typeface="+mn-ea"/>
                <a:cs typeface="+mn-cs"/>
              </a:rPr>
              <a:t>Sass reduces repetition of CSS and therefore saves time.</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16</a:t>
            </a:fld>
            <a:endParaRPr lang="en-US"/>
          </a:p>
        </p:txBody>
      </p:sp>
    </p:spTree>
    <p:extLst>
      <p:ext uri="{BB962C8B-B14F-4D97-AF65-F5344CB8AC3E}">
        <p14:creationId xmlns:p14="http://schemas.microsoft.com/office/powerpoint/2010/main" val="139125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JavaScript that scales.</a:t>
            </a:r>
          </a:p>
          <a:p>
            <a:r>
              <a:rPr lang="en-US" sz="1200" b="0" i="0" kern="1200" dirty="0">
                <a:solidFill>
                  <a:schemeClr val="tx1"/>
                </a:solidFill>
                <a:effectLst/>
                <a:latin typeface="+mn-lt"/>
                <a:ea typeface="+mn-ea"/>
                <a:cs typeface="+mn-cs"/>
              </a:rPr>
              <a:t>TypeScript is a typed superset of JavaScript that compiles to plain JavaScript.</a:t>
            </a:r>
          </a:p>
          <a:p>
            <a:r>
              <a:rPr lang="en-US" sz="1200" b="0" i="0" kern="1200" dirty="0">
                <a:solidFill>
                  <a:schemeClr val="tx1"/>
                </a:solidFill>
                <a:effectLst/>
                <a:latin typeface="+mn-lt"/>
                <a:ea typeface="+mn-ea"/>
                <a:cs typeface="+mn-cs"/>
              </a:rPr>
              <a:t>Any browser. Any host. Any OS. Open source.</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17</a:t>
            </a:fld>
            <a:endParaRPr lang="en-US"/>
          </a:p>
        </p:txBody>
      </p:sp>
    </p:spTree>
    <p:extLst>
      <p:ext uri="{BB962C8B-B14F-4D97-AF65-F5344CB8AC3E}">
        <p14:creationId xmlns:p14="http://schemas.microsoft.com/office/powerpoint/2010/main" val="139041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Babel is a JavaScript compiler.</a:t>
            </a:r>
          </a:p>
          <a:p>
            <a:r>
              <a:rPr lang="en-US" sz="1200" b="0" i="0" kern="1200" dirty="0">
                <a:solidFill>
                  <a:schemeClr val="tx1"/>
                </a:solidFill>
                <a:effectLst/>
                <a:latin typeface="+mn-lt"/>
                <a:ea typeface="+mn-ea"/>
                <a:cs typeface="+mn-cs"/>
              </a:rPr>
              <a:t>Use next generation JavaScript, today.</a:t>
            </a:r>
            <a:endParaRPr lang="en-US" b="0" dirty="0"/>
          </a:p>
        </p:txBody>
      </p:sp>
      <p:sp>
        <p:nvSpPr>
          <p:cNvPr id="4" name="Slide Number Placeholder 3"/>
          <p:cNvSpPr>
            <a:spLocks noGrp="1"/>
          </p:cNvSpPr>
          <p:nvPr>
            <p:ph type="sldNum" sz="quarter" idx="5"/>
          </p:nvPr>
        </p:nvSpPr>
        <p:spPr/>
        <p:txBody>
          <a:bodyPr/>
          <a:lstStyle/>
          <a:p>
            <a:fld id="{391FA190-EB3E-4169-8513-C318C47F0EC7}" type="slidenum">
              <a:rPr lang="en-US" smtClean="0"/>
              <a:t>18</a:t>
            </a:fld>
            <a:endParaRPr lang="en-US"/>
          </a:p>
        </p:txBody>
      </p:sp>
    </p:spTree>
    <p:extLst>
      <p:ext uri="{BB962C8B-B14F-4D97-AF65-F5344CB8AC3E}">
        <p14:creationId xmlns:p14="http://schemas.microsoft.com/office/powerpoint/2010/main" val="51893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Webpack is a module bundler. It packs </a:t>
            </a:r>
            <a:r>
              <a:rPr lang="en-US" sz="1200" b="0" i="0" kern="1200" dirty="0" err="1">
                <a:solidFill>
                  <a:schemeClr val="tx1"/>
                </a:solidFill>
                <a:effectLst/>
                <a:latin typeface="+mn-lt"/>
                <a:ea typeface="+mn-ea"/>
                <a:cs typeface="+mn-cs"/>
              </a:rPr>
              <a:t>CommonJs</a:t>
            </a:r>
            <a:r>
              <a:rPr lang="en-US" sz="1200" b="0" i="0" kern="1200" dirty="0">
                <a:solidFill>
                  <a:schemeClr val="tx1"/>
                </a:solidFill>
                <a:effectLst/>
                <a:latin typeface="+mn-lt"/>
                <a:ea typeface="+mn-ea"/>
                <a:cs typeface="+mn-cs"/>
              </a:rPr>
              <a:t>/AMD modules i. e. for the browser. Allows to split your codebase into multiple bundles, which can be loaded on demand.</a:t>
            </a: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19</a:t>
            </a:fld>
            <a:endParaRPr lang="en-US"/>
          </a:p>
        </p:txBody>
      </p:sp>
    </p:spTree>
    <p:extLst>
      <p:ext uri="{BB962C8B-B14F-4D97-AF65-F5344CB8AC3E}">
        <p14:creationId xmlns:p14="http://schemas.microsoft.com/office/powerpoint/2010/main" val="384007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gulp is a toolkit for automating painful or time-consuming tasks in your development workflow, so you can stop messing around and build something.</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20</a:t>
            </a:fld>
            <a:endParaRPr lang="en-US"/>
          </a:p>
        </p:txBody>
      </p:sp>
    </p:spTree>
    <p:extLst>
      <p:ext uri="{BB962C8B-B14F-4D97-AF65-F5344CB8AC3E}">
        <p14:creationId xmlns:p14="http://schemas.microsoft.com/office/powerpoint/2010/main" val="3736777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servers, that are capable of converting the HTTP packets to language specific objects.</a:t>
            </a:r>
          </a:p>
          <a:p>
            <a:r>
              <a:rPr lang="en-US" dirty="0"/>
              <a:t>They can also serve as web servers.</a:t>
            </a:r>
          </a:p>
        </p:txBody>
      </p:sp>
      <p:sp>
        <p:nvSpPr>
          <p:cNvPr id="4" name="Slide Number Placeholder 3"/>
          <p:cNvSpPr>
            <a:spLocks noGrp="1"/>
          </p:cNvSpPr>
          <p:nvPr>
            <p:ph type="sldNum" sz="quarter" idx="5"/>
          </p:nvPr>
        </p:nvSpPr>
        <p:spPr/>
        <p:txBody>
          <a:bodyPr/>
          <a:lstStyle/>
          <a:p>
            <a:fld id="{391FA190-EB3E-4169-8513-C318C47F0EC7}" type="slidenum">
              <a:rPr lang="en-US" smtClean="0"/>
              <a:t>21</a:t>
            </a:fld>
            <a:endParaRPr lang="en-US"/>
          </a:p>
        </p:txBody>
      </p:sp>
    </p:spTree>
    <p:extLst>
      <p:ext uri="{BB962C8B-B14F-4D97-AF65-F5344CB8AC3E}">
        <p14:creationId xmlns:p14="http://schemas.microsoft.com/office/powerpoint/2010/main" val="2792424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Node.js is an open-source, cross-platform, JavaScript runtime environment that executes JavaScript code outside of a browser.</a:t>
            </a: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22</a:t>
            </a:fld>
            <a:endParaRPr lang="en-US"/>
          </a:p>
        </p:txBody>
      </p:sp>
    </p:spTree>
    <p:extLst>
      <p:ext uri="{BB962C8B-B14F-4D97-AF65-F5344CB8AC3E}">
        <p14:creationId xmlns:p14="http://schemas.microsoft.com/office/powerpoint/2010/main" val="246551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front end of a Television? We can say as the remote, the various controls in the menu, volume up/down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backend of the Television? Your LED panels, resistors and capacitors.</a:t>
            </a:r>
          </a:p>
          <a:p>
            <a:endParaRPr lang="en-US" dirty="0"/>
          </a:p>
          <a:p>
            <a:endParaRPr lang="en-US" dirty="0"/>
          </a:p>
          <a:p>
            <a:r>
              <a:rPr lang="en-US" dirty="0"/>
              <a:t>What is front end?</a:t>
            </a:r>
          </a:p>
          <a:p>
            <a:r>
              <a:rPr lang="en-US" dirty="0"/>
              <a:t>It is the part of the application that is visible and consumed by users. Or generally all the code that runs on the browser is the frontend. Additionally, its not just the code that runs, but also the tools that help the development of the front end code is added to the part of frontend.</a:t>
            </a:r>
          </a:p>
          <a:p>
            <a:endParaRPr lang="en-US" dirty="0"/>
          </a:p>
          <a:p>
            <a:endParaRPr lang="en-US" dirty="0"/>
          </a:p>
          <a:p>
            <a:r>
              <a:rPr lang="en-US" dirty="0"/>
              <a:t>What is backend?</a:t>
            </a:r>
          </a:p>
          <a:p>
            <a:r>
              <a:rPr lang="en-US" dirty="0"/>
              <a:t>Backend is the part of application, that enables the communication and storage with hardware.  All the code that runs on the server is the backend.</a:t>
            </a:r>
          </a:p>
        </p:txBody>
      </p:sp>
      <p:sp>
        <p:nvSpPr>
          <p:cNvPr id="4" name="Slide Number Placeholder 3"/>
          <p:cNvSpPr>
            <a:spLocks noGrp="1"/>
          </p:cNvSpPr>
          <p:nvPr>
            <p:ph type="sldNum" sz="quarter" idx="5"/>
          </p:nvPr>
        </p:nvSpPr>
        <p:spPr/>
        <p:txBody>
          <a:bodyPr/>
          <a:lstStyle/>
          <a:p>
            <a:fld id="{391FA190-EB3E-4169-8513-C318C47F0EC7}" type="slidenum">
              <a:rPr lang="en-US" smtClean="0"/>
              <a:t>3</a:t>
            </a:fld>
            <a:endParaRPr lang="en-US"/>
          </a:p>
        </p:txBody>
      </p:sp>
    </p:spTree>
    <p:extLst>
      <p:ext uri="{BB962C8B-B14F-4D97-AF65-F5344CB8AC3E}">
        <p14:creationId xmlns:p14="http://schemas.microsoft.com/office/powerpoint/2010/main" val="368628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 Frameworks that enable us to write web applications easily. </a:t>
            </a:r>
          </a:p>
        </p:txBody>
      </p:sp>
      <p:sp>
        <p:nvSpPr>
          <p:cNvPr id="4" name="Slide Number Placeholder 3"/>
          <p:cNvSpPr>
            <a:spLocks noGrp="1"/>
          </p:cNvSpPr>
          <p:nvPr>
            <p:ph type="sldNum" sz="quarter" idx="5"/>
          </p:nvPr>
        </p:nvSpPr>
        <p:spPr/>
        <p:txBody>
          <a:bodyPr/>
          <a:lstStyle/>
          <a:p>
            <a:fld id="{391FA190-EB3E-4169-8513-C318C47F0EC7}" type="slidenum">
              <a:rPr lang="en-US" smtClean="0"/>
              <a:t>23</a:t>
            </a:fld>
            <a:endParaRPr lang="en-US"/>
          </a:p>
        </p:txBody>
      </p:sp>
    </p:spTree>
    <p:extLst>
      <p:ext uri="{BB962C8B-B14F-4D97-AF65-F5344CB8AC3E}">
        <p14:creationId xmlns:p14="http://schemas.microsoft.com/office/powerpoint/2010/main" val="377875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where the user data/configuration data is persisted.</a:t>
            </a:r>
          </a:p>
          <a:p>
            <a:r>
              <a:rPr lang="en-US" dirty="0"/>
              <a:t>Talk a bit on SQL, NoSQL</a:t>
            </a:r>
          </a:p>
        </p:txBody>
      </p:sp>
      <p:sp>
        <p:nvSpPr>
          <p:cNvPr id="4" name="Slide Number Placeholder 3"/>
          <p:cNvSpPr>
            <a:spLocks noGrp="1"/>
          </p:cNvSpPr>
          <p:nvPr>
            <p:ph type="sldNum" sz="quarter" idx="5"/>
          </p:nvPr>
        </p:nvSpPr>
        <p:spPr/>
        <p:txBody>
          <a:bodyPr/>
          <a:lstStyle/>
          <a:p>
            <a:fld id="{391FA190-EB3E-4169-8513-C318C47F0EC7}" type="slidenum">
              <a:rPr lang="en-US" smtClean="0"/>
              <a:t>24</a:t>
            </a:fld>
            <a:endParaRPr lang="en-US"/>
          </a:p>
        </p:txBody>
      </p:sp>
    </p:spTree>
    <p:extLst>
      <p:ext uri="{BB962C8B-B14F-4D97-AF65-F5344CB8AC3E}">
        <p14:creationId xmlns:p14="http://schemas.microsoft.com/office/powerpoint/2010/main" val="41459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Microsoft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is an open, flexible, enterprise-grade cloud computing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Amazon Web Services</a:t>
            </a:r>
            <a:r>
              <a:rPr lang="en-US" sz="1200" b="0" i="0" kern="1200" dirty="0">
                <a:solidFill>
                  <a:schemeClr val="tx1"/>
                </a:solidFill>
                <a:effectLst/>
                <a:latin typeface="+mn-lt"/>
                <a:ea typeface="+mn-ea"/>
                <a:cs typeface="+mn-cs"/>
              </a:rPr>
              <a:t> offers reliable, scalable, and inexpensive cloud computing services.</a:t>
            </a:r>
            <a:endParaRPr lang="en-US" dirty="0"/>
          </a:p>
          <a:p>
            <a:endParaRPr lang="en-US" dirty="0"/>
          </a:p>
          <a:p>
            <a:r>
              <a:rPr lang="en-US" dirty="0"/>
              <a:t>It provides a readymade infrastructure which was earlier hand crafted and maintained by the individual application owners.</a:t>
            </a:r>
          </a:p>
        </p:txBody>
      </p:sp>
      <p:sp>
        <p:nvSpPr>
          <p:cNvPr id="4" name="Slide Number Placeholder 3"/>
          <p:cNvSpPr>
            <a:spLocks noGrp="1"/>
          </p:cNvSpPr>
          <p:nvPr>
            <p:ph type="sldNum" sz="quarter" idx="5"/>
          </p:nvPr>
        </p:nvSpPr>
        <p:spPr/>
        <p:txBody>
          <a:bodyPr/>
          <a:lstStyle/>
          <a:p>
            <a:fld id="{391FA190-EB3E-4169-8513-C318C47F0EC7}" type="slidenum">
              <a:rPr lang="en-US" smtClean="0"/>
              <a:t>25</a:t>
            </a:fld>
            <a:endParaRPr lang="en-US"/>
          </a:p>
        </p:txBody>
      </p:sp>
    </p:spTree>
    <p:extLst>
      <p:ext uri="{BB962C8B-B14F-4D97-AF65-F5344CB8AC3E}">
        <p14:creationId xmlns:p14="http://schemas.microsoft.com/office/powerpoint/2010/main" val="192773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5</a:t>
            </a:fld>
            <a:endParaRPr lang="en-US"/>
          </a:p>
        </p:txBody>
      </p:sp>
    </p:spTree>
    <p:extLst>
      <p:ext uri="{BB962C8B-B14F-4D97-AF65-F5344CB8AC3E}">
        <p14:creationId xmlns:p14="http://schemas.microsoft.com/office/powerpoint/2010/main" val="297805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web application work?</a:t>
            </a:r>
          </a:p>
          <a:p>
            <a:endParaRPr lang="en-US" dirty="0"/>
          </a:p>
          <a:p>
            <a:pPr marL="228600" indent="-228600">
              <a:buAutoNum type="arabicPeriod"/>
            </a:pPr>
            <a:r>
              <a:rPr lang="en-US" dirty="0"/>
              <a:t>DNS resolution request for a domain.</a:t>
            </a:r>
          </a:p>
          <a:p>
            <a:pPr marL="228600" indent="-228600">
              <a:buAutoNum type="arabicPeriod"/>
            </a:pPr>
            <a:r>
              <a:rPr lang="en-US" dirty="0"/>
              <a:t>DNS resolution response with the IP.</a:t>
            </a:r>
          </a:p>
          <a:p>
            <a:pPr marL="228600" indent="-228600">
              <a:buAutoNum type="arabicPeriod"/>
            </a:pPr>
            <a:r>
              <a:rPr lang="en-US" dirty="0"/>
              <a:t>Web Request</a:t>
            </a:r>
          </a:p>
          <a:p>
            <a:pPr marL="228600" indent="-228600">
              <a:buAutoNum type="arabicPeriod"/>
            </a:pPr>
            <a:r>
              <a:rPr lang="en-US" dirty="0"/>
              <a:t>Application Request</a:t>
            </a:r>
          </a:p>
          <a:p>
            <a:pPr marL="228600" indent="-228600">
              <a:buAutoNum type="arabicPeriod"/>
            </a:pPr>
            <a:r>
              <a:rPr lang="en-US" dirty="0"/>
              <a:t>External request/responses</a:t>
            </a:r>
          </a:p>
          <a:p>
            <a:pPr marL="228600" indent="-228600">
              <a:buAutoNum type="arabicPeriod"/>
            </a:pPr>
            <a:r>
              <a:rPr lang="en-US" dirty="0"/>
              <a:t>DB queries/responses</a:t>
            </a:r>
          </a:p>
          <a:p>
            <a:pPr marL="228600" indent="-228600">
              <a:buAutoNum type="arabicPeriod"/>
            </a:pPr>
            <a:r>
              <a:rPr lang="en-US" dirty="0"/>
              <a:t>Application response</a:t>
            </a:r>
          </a:p>
          <a:p>
            <a:pPr marL="228600" indent="-228600">
              <a:buAutoNum type="arabicPeriod"/>
            </a:pPr>
            <a:r>
              <a:rPr lang="en-US" dirty="0"/>
              <a:t>Web response</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6</a:t>
            </a:fld>
            <a:endParaRPr lang="en-US"/>
          </a:p>
        </p:txBody>
      </p:sp>
    </p:spTree>
    <p:extLst>
      <p:ext uri="{BB962C8B-B14F-4D97-AF65-F5344CB8AC3E}">
        <p14:creationId xmlns:p14="http://schemas.microsoft.com/office/powerpoint/2010/main" val="203472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a:p>
            <a:r>
              <a:rPr lang="en-US" dirty="0"/>
              <a:t>AJAX</a:t>
            </a:r>
          </a:p>
          <a:p>
            <a:r>
              <a:rPr lang="en-US" dirty="0"/>
              <a:t>REST API</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8</a:t>
            </a:fld>
            <a:endParaRPr lang="en-US"/>
          </a:p>
        </p:txBody>
      </p:sp>
    </p:spTree>
    <p:extLst>
      <p:ext uri="{BB962C8B-B14F-4D97-AF65-F5344CB8AC3E}">
        <p14:creationId xmlns:p14="http://schemas.microsoft.com/office/powerpoint/2010/main" val="354463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9</a:t>
            </a:fld>
            <a:endParaRPr lang="en-US"/>
          </a:p>
        </p:txBody>
      </p:sp>
    </p:spTree>
    <p:extLst>
      <p:ext uri="{BB962C8B-B14F-4D97-AF65-F5344CB8AC3E}">
        <p14:creationId xmlns:p14="http://schemas.microsoft.com/office/powerpoint/2010/main" val="2322017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10</a:t>
            </a:fld>
            <a:endParaRPr lang="en-US"/>
          </a:p>
        </p:txBody>
      </p:sp>
    </p:spTree>
    <p:extLst>
      <p:ext uri="{BB962C8B-B14F-4D97-AF65-F5344CB8AC3E}">
        <p14:creationId xmlns:p14="http://schemas.microsoft.com/office/powerpoint/2010/main" val="79532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HTML standard:</a:t>
            </a:r>
          </a:p>
          <a:p>
            <a:r>
              <a:rPr lang="en-US" sz="1200" b="0" i="0" kern="1200" dirty="0">
                <a:solidFill>
                  <a:schemeClr val="tx1"/>
                </a:solidFill>
                <a:effectLst/>
                <a:latin typeface="+mn-lt"/>
                <a:ea typeface="+mn-ea"/>
                <a:cs typeface="+mn-cs"/>
              </a:rPr>
              <a:t>New </a:t>
            </a:r>
            <a:r>
              <a:rPr lang="en-US" sz="1200" b="1" i="0" kern="1200" dirty="0">
                <a:solidFill>
                  <a:schemeClr val="tx1"/>
                </a:solidFill>
                <a:effectLst/>
                <a:latin typeface="+mn-lt"/>
                <a:ea typeface="+mn-ea"/>
                <a:cs typeface="+mn-cs"/>
              </a:rPr>
              <a:t>semantic elements</a:t>
            </a:r>
            <a:r>
              <a:rPr lang="en-US" sz="1200" b="0" i="0" kern="1200" dirty="0">
                <a:solidFill>
                  <a:schemeClr val="tx1"/>
                </a:solidFill>
                <a:effectLst/>
                <a:latin typeface="+mn-lt"/>
                <a:ea typeface="+mn-ea"/>
                <a:cs typeface="+mn-cs"/>
              </a:rPr>
              <a:t> like &lt;header&gt;, &lt;footer&gt;, &lt;article&gt;, and &lt;section&gt;.</a:t>
            </a:r>
          </a:p>
          <a:p>
            <a:r>
              <a:rPr lang="en-US" sz="1200" b="0" i="0" kern="1200" dirty="0">
                <a:solidFill>
                  <a:schemeClr val="tx1"/>
                </a:solidFill>
                <a:effectLst/>
                <a:latin typeface="+mn-lt"/>
                <a:ea typeface="+mn-ea"/>
                <a:cs typeface="+mn-cs"/>
              </a:rPr>
              <a:t>New </a:t>
            </a:r>
            <a:r>
              <a:rPr lang="en-US" sz="1200" b="1" i="0" kern="1200" dirty="0">
                <a:solidFill>
                  <a:schemeClr val="tx1"/>
                </a:solidFill>
                <a:effectLst/>
                <a:latin typeface="+mn-lt"/>
                <a:ea typeface="+mn-ea"/>
                <a:cs typeface="+mn-cs"/>
              </a:rPr>
              <a:t>attributes of form elements</a:t>
            </a:r>
            <a:r>
              <a:rPr lang="en-US" sz="1200" b="0" i="0" kern="1200" dirty="0">
                <a:solidFill>
                  <a:schemeClr val="tx1"/>
                </a:solidFill>
                <a:effectLst/>
                <a:latin typeface="+mn-lt"/>
                <a:ea typeface="+mn-ea"/>
                <a:cs typeface="+mn-cs"/>
              </a:rPr>
              <a:t> like number, date, time, calendar, and range.</a:t>
            </a:r>
          </a:p>
          <a:p>
            <a:r>
              <a:rPr lang="en-US" sz="1200" b="0" i="0" kern="1200" dirty="0">
                <a:solidFill>
                  <a:schemeClr val="tx1"/>
                </a:solidFill>
                <a:effectLst/>
                <a:latin typeface="+mn-lt"/>
                <a:ea typeface="+mn-ea"/>
                <a:cs typeface="+mn-cs"/>
              </a:rPr>
              <a:t>New </a:t>
            </a:r>
            <a:r>
              <a:rPr lang="en-US" sz="1200" b="1" i="0" kern="1200" dirty="0">
                <a:solidFill>
                  <a:schemeClr val="tx1"/>
                </a:solidFill>
                <a:effectLst/>
                <a:latin typeface="+mn-lt"/>
                <a:ea typeface="+mn-ea"/>
                <a:cs typeface="+mn-cs"/>
              </a:rPr>
              <a:t>graphic elements</a:t>
            </a:r>
            <a:r>
              <a:rPr lang="en-US" sz="1200" b="0" i="0" kern="1200" dirty="0">
                <a:solidFill>
                  <a:schemeClr val="tx1"/>
                </a:solidFill>
                <a:effectLst/>
                <a:latin typeface="+mn-lt"/>
                <a:ea typeface="+mn-ea"/>
                <a:cs typeface="+mn-cs"/>
              </a:rPr>
              <a:t>: &lt;</a:t>
            </a:r>
            <a:r>
              <a:rPr lang="en-US" sz="1200" b="0" i="0" kern="1200" dirty="0" err="1">
                <a:solidFill>
                  <a:schemeClr val="tx1"/>
                </a:solidFill>
                <a:effectLst/>
                <a:latin typeface="+mn-lt"/>
                <a:ea typeface="+mn-ea"/>
                <a:cs typeface="+mn-cs"/>
              </a:rPr>
              <a:t>svg</a:t>
            </a:r>
            <a:r>
              <a:rPr lang="en-US" sz="1200" b="0" i="0" kern="1200" dirty="0">
                <a:solidFill>
                  <a:schemeClr val="tx1"/>
                </a:solidFill>
                <a:effectLst/>
                <a:latin typeface="+mn-lt"/>
                <a:ea typeface="+mn-ea"/>
                <a:cs typeface="+mn-cs"/>
              </a:rPr>
              <a:t>&gt; and &lt;canvas&gt;.</a:t>
            </a:r>
          </a:p>
          <a:p>
            <a:r>
              <a:rPr lang="en-US" sz="1200" b="0" i="0" kern="1200" dirty="0">
                <a:solidFill>
                  <a:schemeClr val="tx1"/>
                </a:solidFill>
                <a:effectLst/>
                <a:latin typeface="+mn-lt"/>
                <a:ea typeface="+mn-ea"/>
                <a:cs typeface="+mn-cs"/>
              </a:rPr>
              <a:t>New </a:t>
            </a:r>
            <a:r>
              <a:rPr lang="en-US" sz="1200" b="1" i="0" kern="1200" dirty="0">
                <a:solidFill>
                  <a:schemeClr val="tx1"/>
                </a:solidFill>
                <a:effectLst/>
                <a:latin typeface="+mn-lt"/>
                <a:ea typeface="+mn-ea"/>
                <a:cs typeface="+mn-cs"/>
              </a:rPr>
              <a:t>multimedia elements</a:t>
            </a:r>
            <a:r>
              <a:rPr lang="en-US" sz="1200" b="0" i="0" kern="1200" dirty="0">
                <a:solidFill>
                  <a:schemeClr val="tx1"/>
                </a:solidFill>
                <a:effectLst/>
                <a:latin typeface="+mn-lt"/>
                <a:ea typeface="+mn-ea"/>
                <a:cs typeface="+mn-cs"/>
              </a:rPr>
              <a:t>: &lt;audio&gt; and &lt;video&gt;.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CSS3</a:t>
            </a:r>
            <a:r>
              <a:rPr lang="en-US" sz="1200" b="0" i="0" kern="1200" dirty="0">
                <a:solidFill>
                  <a:schemeClr val="tx1"/>
                </a:solidFill>
                <a:effectLst/>
                <a:latin typeface="+mn-lt"/>
                <a:ea typeface="+mn-ea"/>
                <a:cs typeface="+mn-cs"/>
              </a:rPr>
              <a:t> is the latest evolution of the </a:t>
            </a:r>
            <a:r>
              <a:rPr lang="en-US" sz="1200" b="0" i="1" kern="1200" dirty="0">
                <a:solidFill>
                  <a:schemeClr val="tx1"/>
                </a:solidFill>
                <a:effectLst/>
                <a:latin typeface="+mn-lt"/>
                <a:ea typeface="+mn-ea"/>
                <a:cs typeface="+mn-cs"/>
              </a:rPr>
              <a:t>Cascading Style Sheets</a:t>
            </a:r>
            <a:r>
              <a:rPr lang="en-US" sz="1200" b="0" i="0" kern="1200" dirty="0">
                <a:solidFill>
                  <a:schemeClr val="tx1"/>
                </a:solidFill>
                <a:effectLst/>
                <a:latin typeface="+mn-lt"/>
                <a:ea typeface="+mn-ea"/>
                <a:cs typeface="+mn-cs"/>
              </a:rPr>
              <a:t> language.</a:t>
            </a:r>
          </a:p>
          <a:p>
            <a:r>
              <a:rPr lang="en-US" sz="1200" b="0" i="0" kern="1200" dirty="0">
                <a:solidFill>
                  <a:schemeClr val="tx1"/>
                </a:solidFill>
                <a:effectLst/>
                <a:latin typeface="+mn-lt"/>
                <a:ea typeface="+mn-ea"/>
                <a:cs typeface="+mn-cs"/>
              </a:rPr>
              <a:t>Enables rounded corners, shadows, </a:t>
            </a:r>
            <a:r>
              <a:rPr lang="en-US" sz="1200" b="0" i="0" u="none" strike="noStrike" kern="1200" dirty="0">
                <a:solidFill>
                  <a:schemeClr val="tx1"/>
                </a:solidFill>
                <a:effectLst/>
                <a:latin typeface="+mn-lt"/>
                <a:ea typeface="+mn-ea"/>
                <a:cs typeface="+mn-cs"/>
                <a:hlinkClick r:id="rId3" tooltip="Using CSS gradients"/>
              </a:rPr>
              <a:t>gradients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CSS transitions"/>
              </a:rPr>
              <a:t>transitions</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CSS animations"/>
              </a:rPr>
              <a:t>animations</a:t>
            </a:r>
            <a:r>
              <a:rPr lang="en-US" sz="1200" b="0" i="0" kern="1200" dirty="0">
                <a:solidFill>
                  <a:schemeClr val="tx1"/>
                </a:solidFill>
                <a:effectLst/>
                <a:latin typeface="+mn-lt"/>
                <a:ea typeface="+mn-ea"/>
                <a:cs typeface="+mn-cs"/>
              </a:rPr>
              <a:t>, as well as new layouts like </a:t>
            </a:r>
            <a:r>
              <a:rPr lang="en-US" sz="1200" b="0" i="0" u="none" strike="noStrike" kern="1200" dirty="0">
                <a:solidFill>
                  <a:schemeClr val="tx1"/>
                </a:solidFill>
                <a:effectLst/>
                <a:latin typeface="+mn-lt"/>
                <a:ea typeface="+mn-ea"/>
                <a:cs typeface="+mn-cs"/>
                <a:hlinkClick r:id="rId6" tooltip="Using CSS multi-column layouts"/>
              </a:rPr>
              <a:t>multi-columns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a:rPr>
              <a:t>flexible box</a:t>
            </a:r>
            <a:r>
              <a:rPr lang="en-US" sz="1200" b="0" i="0" kern="1200" dirty="0">
                <a:solidFill>
                  <a:schemeClr val="tx1"/>
                </a:solidFill>
                <a:effectLst/>
                <a:latin typeface="+mn-lt"/>
                <a:ea typeface="+mn-ea"/>
                <a:cs typeface="+mn-cs"/>
              </a:rPr>
              <a:t> or grid layouts.</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11</a:t>
            </a:fld>
            <a:endParaRPr lang="en-US"/>
          </a:p>
        </p:txBody>
      </p:sp>
    </p:spTree>
    <p:extLst>
      <p:ext uri="{BB962C8B-B14F-4D97-AF65-F5344CB8AC3E}">
        <p14:creationId xmlns:p14="http://schemas.microsoft.com/office/powerpoint/2010/main" val="268974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a:t>
            </a:r>
            <a:r>
              <a:rPr lang="en-US" sz="1200" b="1" i="0" kern="1200" dirty="0">
                <a:solidFill>
                  <a:schemeClr val="tx1"/>
                </a:solidFill>
                <a:effectLst/>
                <a:latin typeface="+mn-lt"/>
                <a:ea typeface="+mn-ea"/>
                <a:cs typeface="+mn-cs"/>
              </a:rPr>
              <a:t>HTML</a:t>
            </a:r>
            <a:r>
              <a:rPr lang="en-US" sz="1200" b="0" i="0" kern="1200" dirty="0">
                <a:solidFill>
                  <a:schemeClr val="tx1"/>
                </a:solidFill>
                <a:effectLst/>
                <a:latin typeface="+mn-lt"/>
                <a:ea typeface="+mn-ea"/>
                <a:cs typeface="+mn-cs"/>
              </a:rPr>
              <a:t> to define the content of web pages</a:t>
            </a:r>
          </a:p>
          <a:p>
            <a:r>
              <a:rPr lang="en-US" sz="1200" b="0" i="0" kern="1200" dirty="0">
                <a:solidFill>
                  <a:schemeClr val="tx1"/>
                </a:solidFill>
                <a:effectLst/>
                <a:latin typeface="+mn-lt"/>
                <a:ea typeface="+mn-ea"/>
                <a:cs typeface="+mn-cs"/>
              </a:rPr>
              <a:t>2. </a:t>
            </a:r>
            <a:r>
              <a:rPr lang="en-US" sz="1200" b="1" i="0" kern="1200" dirty="0">
                <a:solidFill>
                  <a:schemeClr val="tx1"/>
                </a:solidFill>
                <a:effectLst/>
                <a:latin typeface="+mn-lt"/>
                <a:ea typeface="+mn-ea"/>
                <a:cs typeface="+mn-cs"/>
              </a:rPr>
              <a:t>CSS</a:t>
            </a:r>
            <a:r>
              <a:rPr lang="en-US" sz="1200" b="0" i="0" kern="1200" dirty="0">
                <a:solidFill>
                  <a:schemeClr val="tx1"/>
                </a:solidFill>
                <a:effectLst/>
                <a:latin typeface="+mn-lt"/>
                <a:ea typeface="+mn-ea"/>
                <a:cs typeface="+mn-cs"/>
              </a:rPr>
              <a:t> to specify the layout of web pages</a:t>
            </a:r>
          </a:p>
          <a:p>
            <a:r>
              <a:rPr lang="en-US" sz="1200" b="0" i="0" kern="1200" dirty="0">
                <a:solidFill>
                  <a:schemeClr val="tx1"/>
                </a:solidFill>
                <a:effectLst/>
                <a:latin typeface="+mn-lt"/>
                <a:ea typeface="+mn-ea"/>
                <a:cs typeface="+mn-cs"/>
              </a:rPr>
              <a:t>3. </a:t>
            </a:r>
            <a:r>
              <a:rPr lang="en-US" sz="1200" b="1" i="0" kern="1200" dirty="0">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to program the behavior of web pages</a:t>
            </a:r>
          </a:p>
          <a:p>
            <a:endParaRPr lang="en-US" dirty="0">
              <a:effectLst/>
            </a:endParaRPr>
          </a:p>
          <a:p>
            <a:endParaRPr lang="en-US" dirty="0">
              <a:effectLst/>
            </a:endParaRPr>
          </a:p>
          <a:p>
            <a:endParaRPr lang="en-US" dirty="0">
              <a:effectLst/>
            </a:endParaRPr>
          </a:p>
          <a:p>
            <a:r>
              <a:rPr lang="en-US" dirty="0">
                <a:effectLst/>
              </a:rPr>
              <a:t>All browsers support ES5.</a:t>
            </a:r>
          </a:p>
          <a:p>
            <a:r>
              <a:rPr lang="en-US" dirty="0">
                <a:effectLst/>
              </a:rPr>
              <a:t>All modern browsers support ES6</a:t>
            </a:r>
          </a:p>
          <a:p>
            <a:r>
              <a:rPr lang="en-US" dirty="0">
                <a:effectLst/>
              </a:rPr>
              <a:t>Latest version : ES9 - 2018</a:t>
            </a: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12</a:t>
            </a:fld>
            <a:endParaRPr lang="en-US"/>
          </a:p>
        </p:txBody>
      </p:sp>
    </p:spTree>
    <p:extLst>
      <p:ext uri="{BB962C8B-B14F-4D97-AF65-F5344CB8AC3E}">
        <p14:creationId xmlns:p14="http://schemas.microsoft.com/office/powerpoint/2010/main" val="246899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98D8-4F18-41E6-AA45-993F87E0B8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4771F-6C0C-437E-A698-5EC7C7380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CA219C-8C8B-49F4-971A-5AA2AB3D04F4}"/>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F3AA82CB-B799-46D9-AC89-C83D2689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3CCC-57B9-4749-9502-BF90B334638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24560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42DE-4F86-437C-B578-BFAFFCA8F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79AAA-A8D9-441D-87A4-B605679A45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48162-D608-4DB1-900E-AF86455BE5C8}"/>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FCB50A3-2136-4D44-9409-A1262A617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14A99-7928-4ED9-ABC0-8784E76881F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51913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0BF265-11F3-4E2B-8283-9F72ADA51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DF89E0-FF1C-4585-AF1F-AEB781F5D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C669D-8C10-4DD4-A2F0-4CFB94D2DE5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05FAEAF-86B9-4DDC-BC1D-8D84E4D0D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D6251-CCAF-4401-A3AB-7F9B3E32ED3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94924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96EB-6CBD-4758-A1EE-DED089106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417BC-ED37-4A61-A808-9CB53CA17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86EB4-2426-42BF-9365-98750C780549}"/>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D7EC9B05-CBC9-40AC-9455-75FB7332E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6A090-7E7F-4014-AC31-7FE712EDAE1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15195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F288-16A9-47E4-A4BD-9D7C300EF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D084A-C906-4186-98CA-E24977C4F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B1887-49D5-4E6C-AA13-33F2026E3381}"/>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71CA6D6E-318C-43C0-AF1A-3D787999E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6FF71-0A77-4148-BE92-45248BE5B172}"/>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38385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1A35-8C1A-432E-88CB-908786041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DC194-4AB3-40F2-8902-2EDC4EF39E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FE4B2-8D4C-4121-B1F1-C09CEBFA62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1A62B-2A76-4CB6-AD5A-E696782BF2E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1073F324-C97A-4E83-A2AD-6A9EE2BAB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7056A-4488-45F3-91BA-9EF0FB34405D}"/>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92763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BE10-4E54-4BC7-8E08-7D1A97FFA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6A89F-EB8D-4166-B551-9F98F71F5E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35654F-9770-4B5B-AC5A-4DA3EA424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76C16F-ACB8-4230-9DCF-6C84F8EDC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AC7C7-F285-4B6D-8C97-403FE8441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F19E2F-FC17-43B3-8389-6FB524FC46D2}"/>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8" name="Footer Placeholder 7">
            <a:extLst>
              <a:ext uri="{FF2B5EF4-FFF2-40B4-BE49-F238E27FC236}">
                <a16:creationId xmlns:a16="http://schemas.microsoft.com/office/drawing/2014/main" id="{B5B18A87-6972-4962-9DC9-0E06EE6F6B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CDC2D4-6780-4AE9-B688-0A88E4A5B64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8199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896C-CB6B-41F3-9823-5D27169130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6B2A42-4D55-4069-8382-F2AAA7D865FE}"/>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4" name="Footer Placeholder 3">
            <a:extLst>
              <a:ext uri="{FF2B5EF4-FFF2-40B4-BE49-F238E27FC236}">
                <a16:creationId xmlns:a16="http://schemas.microsoft.com/office/drawing/2014/main" id="{B9AE945D-489B-46A7-8974-5E906447B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11100D-7C45-4244-BA27-DA52CB236BA1}"/>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078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9AA76-98CC-46E6-A5F8-A29BDFBCAD8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3" name="Footer Placeholder 2">
            <a:extLst>
              <a:ext uri="{FF2B5EF4-FFF2-40B4-BE49-F238E27FC236}">
                <a16:creationId xmlns:a16="http://schemas.microsoft.com/office/drawing/2014/main" id="{465D8BB0-C114-4DCD-A97F-9B684A86AC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2102E-7293-44AF-BD9E-59775EFDD655}"/>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58780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9542-2C18-4C0C-A046-F8904D2C6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60E51-BC12-44BC-9E32-8FAF00109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248A00-5E8A-4580-AEDB-D3640D898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AFF197-B5EB-4385-AF22-6E6178E1612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64D9E9FF-3DAA-4126-8A4B-B0EA9FDC3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9F686-0BBE-432A-AFF8-04E4D26C2D8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30697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D4F1-40B6-48AA-A453-A02FD0947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70D41-8D2A-48C5-B672-85D21D41D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6FA869-54BD-4301-9915-9F1E6FAF6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C8F23-9C8B-4662-933B-BC9AF5EE6C66}"/>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81658908-B0FC-4A9C-AF5B-0DB5534F7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2C4-8B40-4541-8F98-BCA74D2137FB}"/>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75452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E7D0E-ED66-4876-A366-45CEE7D65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531DF-C024-48E2-B470-BFBCE7B63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BB87-F598-42B1-B5CB-C46AAC5B0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130C679E-BAA8-4214-B9A5-1F427D6F9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631B0-3FDA-4659-BE24-6091A190C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8759-CB62-4680-9145-3A239990A4B1}" type="slidenum">
              <a:rPr lang="en-US" smtClean="0"/>
              <a:t>‹#›</a:t>
            </a:fld>
            <a:endParaRPr lang="en-US"/>
          </a:p>
        </p:txBody>
      </p:sp>
    </p:spTree>
    <p:extLst>
      <p:ext uri="{BB962C8B-B14F-4D97-AF65-F5344CB8AC3E}">
        <p14:creationId xmlns:p14="http://schemas.microsoft.com/office/powerpoint/2010/main" val="60540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28.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39.png"/><Relationship Id="rId3" Type="http://schemas.microsoft.com/office/2017/06/relationships/model3d" Target="../media/model3d1.glb"/><Relationship Id="rId7" Type="http://schemas.openxmlformats.org/officeDocument/2006/relationships/image" Target="../media/image31.pn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36.svg"/><Relationship Id="rId10" Type="http://schemas.openxmlformats.org/officeDocument/2006/relationships/image" Target="../media/image32.png"/><Relationship Id="rId19" Type="http://schemas.openxmlformats.org/officeDocument/2006/relationships/image" Target="../media/image40.svg"/><Relationship Id="rId4" Type="http://schemas.openxmlformats.org/officeDocument/2006/relationships/image" Target="../media/image30.png"/><Relationship Id="rId9" Type="http://schemas.microsoft.com/office/2017/06/relationships/model3d" Target="../media/model3d3.glb"/><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C0B8-D5F1-4ABA-B1CA-7AA8AB64172F}"/>
              </a:ext>
            </a:extLst>
          </p:cNvPr>
          <p:cNvSpPr>
            <a:spLocks noGrp="1"/>
          </p:cNvSpPr>
          <p:nvPr>
            <p:ph type="ctrTitle"/>
          </p:nvPr>
        </p:nvSpPr>
        <p:spPr/>
        <p:txBody>
          <a:bodyPr/>
          <a:lstStyle/>
          <a:p>
            <a:r>
              <a:rPr lang="en-US" dirty="0" err="1"/>
              <a:t>Fullstack</a:t>
            </a:r>
            <a:r>
              <a:rPr lang="en-US" dirty="0"/>
              <a:t> (Web)Development</a:t>
            </a:r>
          </a:p>
        </p:txBody>
      </p:sp>
    </p:spTree>
    <p:extLst>
      <p:ext uri="{BB962C8B-B14F-4D97-AF65-F5344CB8AC3E}">
        <p14:creationId xmlns:p14="http://schemas.microsoft.com/office/powerpoint/2010/main" val="363938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220E-AFFD-4B52-AED4-06229EB4DF78}"/>
              </a:ext>
            </a:extLst>
          </p:cNvPr>
          <p:cNvSpPr>
            <a:spLocks noGrp="1"/>
          </p:cNvSpPr>
          <p:nvPr>
            <p:ph type="title"/>
          </p:nvPr>
        </p:nvSpPr>
        <p:spPr>
          <a:xfrm>
            <a:off x="470065" y="2766219"/>
            <a:ext cx="10515600" cy="1325563"/>
          </a:xfrm>
        </p:spPr>
        <p:txBody>
          <a:bodyPr/>
          <a:lstStyle/>
          <a:p>
            <a:pPr algn="ctr"/>
            <a:r>
              <a:rPr lang="en-US" dirty="0"/>
              <a:t>JARGON QUIZ</a:t>
            </a:r>
          </a:p>
        </p:txBody>
      </p:sp>
    </p:spTree>
    <p:extLst>
      <p:ext uri="{BB962C8B-B14F-4D97-AF65-F5344CB8AC3E}">
        <p14:creationId xmlns:p14="http://schemas.microsoft.com/office/powerpoint/2010/main" val="119403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html5">
            <a:extLst>
              <a:ext uri="{FF2B5EF4-FFF2-40B4-BE49-F238E27FC236}">
                <a16:creationId xmlns:a16="http://schemas.microsoft.com/office/drawing/2014/main" id="{C732F5D1-82D6-4B33-BD1C-AF1FE43B4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456" y="2108315"/>
            <a:ext cx="5135088" cy="264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4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javascript logo">
            <a:extLst>
              <a:ext uri="{FF2B5EF4-FFF2-40B4-BE49-F238E27FC236}">
                <a16:creationId xmlns:a16="http://schemas.microsoft.com/office/drawing/2014/main" id="{A922D6EA-6A5F-405D-9C87-AD0E8C71B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816" y="1952816"/>
            <a:ext cx="2952369" cy="295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05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Image result for javascript logo">
            <a:extLst>
              <a:ext uri="{FF2B5EF4-FFF2-40B4-BE49-F238E27FC236}">
                <a16:creationId xmlns:a16="http://schemas.microsoft.com/office/drawing/2014/main" id="{588C2260-760F-4A1D-B4F3-57A1069A7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384" y="2011516"/>
            <a:ext cx="4505325"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4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javascript logo">
            <a:extLst>
              <a:ext uri="{FF2B5EF4-FFF2-40B4-BE49-F238E27FC236}">
                <a16:creationId xmlns:a16="http://schemas.microsoft.com/office/drawing/2014/main" id="{BB2079ED-0B8D-4451-832D-95857A8E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415" y="2435543"/>
            <a:ext cx="20764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Image result for javascript logo">
            <a:extLst>
              <a:ext uri="{FF2B5EF4-FFF2-40B4-BE49-F238E27FC236}">
                <a16:creationId xmlns:a16="http://schemas.microsoft.com/office/drawing/2014/main" id="{A4FEF5AE-AB7E-4096-B752-A77EFC7F2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546" y="1016318"/>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descr="Vue.js - Wikipedia">
            <a:extLst>
              <a:ext uri="{FF2B5EF4-FFF2-40B4-BE49-F238E27FC236}">
                <a16:creationId xmlns:a16="http://schemas.microsoft.com/office/drawing/2014/main" id="{DFB14C65-7E66-4C0B-8904-1B3BA2FBB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129" y="2816543"/>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4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descr="What is Bootstrap and How to Use it in Web Development?">
            <a:extLst>
              <a:ext uri="{FF2B5EF4-FFF2-40B4-BE49-F238E27FC236}">
                <a16:creationId xmlns:a16="http://schemas.microsoft.com/office/drawing/2014/main" id="{B22A4EC3-9CE9-4207-916F-97202995D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489" y="1886182"/>
            <a:ext cx="3194462" cy="267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47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Image result for SASS css">
            <a:extLst>
              <a:ext uri="{FF2B5EF4-FFF2-40B4-BE49-F238E27FC236}">
                <a16:creationId xmlns:a16="http://schemas.microsoft.com/office/drawing/2014/main" id="{B2847CB8-8905-4072-A06D-1DC81D23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848" y="1668823"/>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descr="http://lesscss.org/public/img/less_logo.png">
            <a:extLst>
              <a:ext uri="{FF2B5EF4-FFF2-40B4-BE49-F238E27FC236}">
                <a16:creationId xmlns:a16="http://schemas.microsoft.com/office/drawing/2014/main" id="{4AEAEAD3-21D1-45E2-BC77-0BE2C0EF8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582" y="2531496"/>
            <a:ext cx="2222963" cy="98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1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Image result for typescript logo">
            <a:extLst>
              <a:ext uri="{FF2B5EF4-FFF2-40B4-BE49-F238E27FC236}">
                <a16:creationId xmlns:a16="http://schemas.microsoft.com/office/drawing/2014/main" id="{A05DA6EC-FB4F-46B0-93EE-C4CD008C7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347" y="2709306"/>
            <a:ext cx="4324350"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descr="Image result for babel logo">
            <a:extLst>
              <a:ext uri="{FF2B5EF4-FFF2-40B4-BE49-F238E27FC236}">
                <a16:creationId xmlns:a16="http://schemas.microsoft.com/office/drawing/2014/main" id="{ACE23E2C-8322-4124-A110-EDD96BC64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847" y="2170144"/>
            <a:ext cx="5552305" cy="251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2" descr="Image result for webpack logo">
            <a:extLst>
              <a:ext uri="{FF2B5EF4-FFF2-40B4-BE49-F238E27FC236}">
                <a16:creationId xmlns:a16="http://schemas.microsoft.com/office/drawing/2014/main" id="{15CCD08B-A1A3-4ED1-B27F-C1D483217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588" y="2434494"/>
            <a:ext cx="5114600" cy="198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7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190360-EAD4-4376-8FA4-7E3C102ED590}"/>
              </a:ext>
            </a:extLst>
          </p:cNvPr>
          <p:cNvSpPr>
            <a:spLocks noGrp="1"/>
          </p:cNvSpPr>
          <p:nvPr>
            <p:ph type="title"/>
          </p:nvPr>
        </p:nvSpPr>
        <p:spPr/>
        <p:txBody>
          <a:bodyPr/>
          <a:lstStyle/>
          <a:p>
            <a:r>
              <a:rPr lang="en-US" dirty="0"/>
              <a:t>What is a stack?</a:t>
            </a:r>
          </a:p>
        </p:txBody>
      </p:sp>
      <p:pic>
        <p:nvPicPr>
          <p:cNvPr id="1026" name="Picture 2" descr="Tall Stack of Christmas Presents Isolated on White Stock ...">
            <a:extLst>
              <a:ext uri="{FF2B5EF4-FFF2-40B4-BE49-F238E27FC236}">
                <a16:creationId xmlns:a16="http://schemas.microsoft.com/office/drawing/2014/main" id="{6FBB9608-495C-4853-A020-52C875764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4" y="1575642"/>
            <a:ext cx="3274740" cy="4917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ll Stack Of Books Stock Photo | Getty Images">
            <a:extLst>
              <a:ext uri="{FF2B5EF4-FFF2-40B4-BE49-F238E27FC236}">
                <a16:creationId xmlns:a16="http://schemas.microsoft.com/office/drawing/2014/main" id="{B319039B-4C4F-446D-BBE9-677DF3C71D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152"/>
          <a:stretch/>
        </p:blipFill>
        <p:spPr bwMode="auto">
          <a:xfrm>
            <a:off x="4689605" y="1455576"/>
            <a:ext cx="2495550" cy="47090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Stack Of Red Poker Chips On White Stock Images - Image ...">
            <a:extLst>
              <a:ext uri="{FF2B5EF4-FFF2-40B4-BE49-F238E27FC236}">
                <a16:creationId xmlns:a16="http://schemas.microsoft.com/office/drawing/2014/main" id="{8B32B74D-C97A-44EF-9065-5506AF84B8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81"/>
          <a:stretch/>
        </p:blipFill>
        <p:spPr bwMode="auto">
          <a:xfrm>
            <a:off x="7912165" y="1575641"/>
            <a:ext cx="2714625" cy="491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2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0" descr="Image result for gulp logo">
            <a:extLst>
              <a:ext uri="{FF2B5EF4-FFF2-40B4-BE49-F238E27FC236}">
                <a16:creationId xmlns:a16="http://schemas.microsoft.com/office/drawing/2014/main" id="{149E02C8-F7BA-4163-818D-A963819C3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679" y="1535364"/>
            <a:ext cx="2523135" cy="336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841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Image result for tomcat logo">
            <a:extLst>
              <a:ext uri="{FF2B5EF4-FFF2-40B4-BE49-F238E27FC236}">
                <a16:creationId xmlns:a16="http://schemas.microsoft.com/office/drawing/2014/main" id="{D42AEDC0-A2AB-43F1-83A2-4828D10E6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359" y="2510824"/>
            <a:ext cx="2759545" cy="1836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Image result for iis logo">
            <a:extLst>
              <a:ext uri="{FF2B5EF4-FFF2-40B4-BE49-F238E27FC236}">
                <a16:creationId xmlns:a16="http://schemas.microsoft.com/office/drawing/2014/main" id="{5739D335-16E5-43CF-A082-40ED31CB0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751" y="1154875"/>
            <a:ext cx="4548249" cy="454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27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result for javascript logo">
            <a:extLst>
              <a:ext uri="{FF2B5EF4-FFF2-40B4-BE49-F238E27FC236}">
                <a16:creationId xmlns:a16="http://schemas.microsoft.com/office/drawing/2014/main" id="{0DC5D972-D38D-426B-9F90-C92049635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255" y="1952684"/>
            <a:ext cx="4094081" cy="268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8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2" descr="Image result for spring logo">
            <a:extLst>
              <a:ext uri="{FF2B5EF4-FFF2-40B4-BE49-F238E27FC236}">
                <a16:creationId xmlns:a16="http://schemas.microsoft.com/office/drawing/2014/main" id="{33E40C2D-A8D9-4354-B623-4FF5D5E48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322" y="1013114"/>
            <a:ext cx="42195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asp.net core">
            <a:extLst>
              <a:ext uri="{FF2B5EF4-FFF2-40B4-BE49-F238E27FC236}">
                <a16:creationId xmlns:a16="http://schemas.microsoft.com/office/drawing/2014/main" id="{2D4E41C4-2E7E-4545-9D31-F223B86F7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607" y="1866034"/>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Image result for flask python logo">
            <a:extLst>
              <a:ext uri="{FF2B5EF4-FFF2-40B4-BE49-F238E27FC236}">
                <a16:creationId xmlns:a16="http://schemas.microsoft.com/office/drawing/2014/main" id="{7742F93B-08B8-4D13-AAD7-93B807199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203" y="3780188"/>
            <a:ext cx="1242557" cy="1600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express js">
            <a:extLst>
              <a:ext uri="{FF2B5EF4-FFF2-40B4-BE49-F238E27FC236}">
                <a16:creationId xmlns:a16="http://schemas.microsoft.com/office/drawing/2014/main" id="{D50ED161-E09B-4BDF-B0C6-E81C12E729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197" y="2728356"/>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8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mongodb logo">
            <a:extLst>
              <a:ext uri="{FF2B5EF4-FFF2-40B4-BE49-F238E27FC236}">
                <a16:creationId xmlns:a16="http://schemas.microsoft.com/office/drawing/2014/main" id="{B935EAEE-66C0-4201-BE6A-FB615CE61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590" y="957848"/>
            <a:ext cx="2998958" cy="29989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 result for sql server logo">
            <a:extLst>
              <a:ext uri="{FF2B5EF4-FFF2-40B4-BE49-F238E27FC236}">
                <a16:creationId xmlns:a16="http://schemas.microsoft.com/office/drawing/2014/main" id="{CC08C932-D75B-4134-84C2-E73983815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10" y="957848"/>
            <a:ext cx="3961534"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Image result for MySQL logo">
            <a:extLst>
              <a:ext uri="{FF2B5EF4-FFF2-40B4-BE49-F238E27FC236}">
                <a16:creationId xmlns:a16="http://schemas.microsoft.com/office/drawing/2014/main" id="{6598F35F-9197-4331-8B68-10E60F02D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676" y="3321372"/>
            <a:ext cx="4174648" cy="289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5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Image result for azure logo">
            <a:extLst>
              <a:ext uri="{FF2B5EF4-FFF2-40B4-BE49-F238E27FC236}">
                <a16:creationId xmlns:a16="http://schemas.microsoft.com/office/drawing/2014/main" id="{9370B25C-FBD1-4099-B66C-05E073FB3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98" y="2441101"/>
            <a:ext cx="4668836" cy="19757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Image result for aws logo">
            <a:extLst>
              <a:ext uri="{FF2B5EF4-FFF2-40B4-BE49-F238E27FC236}">
                <a16:creationId xmlns:a16="http://schemas.microsoft.com/office/drawing/2014/main" id="{67EE774D-DDB3-482E-93FF-FF20AD656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04" y="1922875"/>
            <a:ext cx="3505010" cy="262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5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9620-8265-441D-8901-B64D229316FF}"/>
              </a:ext>
            </a:extLst>
          </p:cNvPr>
          <p:cNvSpPr>
            <a:spLocks noGrp="1"/>
          </p:cNvSpPr>
          <p:nvPr>
            <p:ph type="title"/>
          </p:nvPr>
        </p:nvSpPr>
        <p:spPr/>
        <p:txBody>
          <a:bodyPr/>
          <a:lstStyle/>
          <a:p>
            <a:r>
              <a:rPr lang="en-US" dirty="0"/>
              <a:t>A typical web application</a:t>
            </a:r>
          </a:p>
        </p:txBody>
      </p:sp>
      <p:sp>
        <p:nvSpPr>
          <p:cNvPr id="5" name="Rectangle 4">
            <a:extLst>
              <a:ext uri="{FF2B5EF4-FFF2-40B4-BE49-F238E27FC236}">
                <a16:creationId xmlns:a16="http://schemas.microsoft.com/office/drawing/2014/main" id="{DD5C754B-3924-41A5-A4E7-B1CB61818C13}"/>
              </a:ext>
            </a:extLst>
          </p:cNvPr>
          <p:cNvSpPr/>
          <p:nvPr/>
        </p:nvSpPr>
        <p:spPr>
          <a:xfrm>
            <a:off x="1272540" y="1885950"/>
            <a:ext cx="10081260" cy="146304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Front End</a:t>
            </a:r>
          </a:p>
        </p:txBody>
      </p:sp>
      <p:sp>
        <p:nvSpPr>
          <p:cNvPr id="6" name="Rectangle 5">
            <a:extLst>
              <a:ext uri="{FF2B5EF4-FFF2-40B4-BE49-F238E27FC236}">
                <a16:creationId xmlns:a16="http://schemas.microsoft.com/office/drawing/2014/main" id="{5F2B96E1-9AC4-49EA-8D7A-AF355FE692EE}"/>
              </a:ext>
            </a:extLst>
          </p:cNvPr>
          <p:cNvSpPr/>
          <p:nvPr/>
        </p:nvSpPr>
        <p:spPr>
          <a:xfrm>
            <a:off x="1272540" y="4004310"/>
            <a:ext cx="10081260" cy="1463040"/>
          </a:xfrm>
          <a:prstGeom prst="rect">
            <a:avLst/>
          </a:prstGeom>
          <a:solidFill>
            <a:schemeClr val="accent2">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 End</a:t>
            </a:r>
          </a:p>
        </p:txBody>
      </p:sp>
    </p:spTree>
    <p:extLst>
      <p:ext uri="{BB962C8B-B14F-4D97-AF65-F5344CB8AC3E}">
        <p14:creationId xmlns:p14="http://schemas.microsoft.com/office/powerpoint/2010/main" val="1357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Picture 32" descr="Image result for webpack logo">
            <a:extLst>
              <a:ext uri="{FF2B5EF4-FFF2-40B4-BE49-F238E27FC236}">
                <a16:creationId xmlns:a16="http://schemas.microsoft.com/office/drawing/2014/main" id="{093E6231-5B4E-45A1-BA27-DA24BEBC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487" y="2024849"/>
            <a:ext cx="3429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javascript logo">
            <a:extLst>
              <a:ext uri="{FF2B5EF4-FFF2-40B4-BE49-F238E27FC236}">
                <a16:creationId xmlns:a16="http://schemas.microsoft.com/office/drawing/2014/main" id="{145E01F1-0BE0-4AD5-A1B1-385CCE2B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75" y="1049615"/>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javascript logo">
            <a:extLst>
              <a:ext uri="{FF2B5EF4-FFF2-40B4-BE49-F238E27FC236}">
                <a16:creationId xmlns:a16="http://schemas.microsoft.com/office/drawing/2014/main" id="{2DE634B0-5783-43EF-9E07-0ECD1AB03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731" y="2459989"/>
            <a:ext cx="20764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avascript logo">
            <a:extLst>
              <a:ext uri="{FF2B5EF4-FFF2-40B4-BE49-F238E27FC236}">
                <a16:creationId xmlns:a16="http://schemas.microsoft.com/office/drawing/2014/main" id="{C6BF9716-12A7-4E93-BFCE-F439C39D2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475" y="1049615"/>
            <a:ext cx="450532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javascript logo">
            <a:extLst>
              <a:ext uri="{FF2B5EF4-FFF2-40B4-BE49-F238E27FC236}">
                <a16:creationId xmlns:a16="http://schemas.microsoft.com/office/drawing/2014/main" id="{DFF464E1-5AB3-4116-A64F-4555FECA4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395" y="4319455"/>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html5">
            <a:extLst>
              <a:ext uri="{FF2B5EF4-FFF2-40B4-BE49-F238E27FC236}">
                <a16:creationId xmlns:a16="http://schemas.microsoft.com/office/drawing/2014/main" id="{54F85894-2ED8-496C-A6C5-AC518DEF06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515105"/>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typescript logo">
            <a:extLst>
              <a:ext uri="{FF2B5EF4-FFF2-40B4-BE49-F238E27FC236}">
                <a16:creationId xmlns:a16="http://schemas.microsoft.com/office/drawing/2014/main" id="{EBD20D64-F80A-46FF-B43A-710364E451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9456" y="5642511"/>
            <a:ext cx="43243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SASS css">
            <a:extLst>
              <a:ext uri="{FF2B5EF4-FFF2-40B4-BE49-F238E27FC236}">
                <a16:creationId xmlns:a16="http://schemas.microsoft.com/office/drawing/2014/main" id="{41D7512E-CE4A-4634-9B32-D15959AFF7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61" y="4953801"/>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is Bootstrap and How to Use it in Web Development?">
            <a:extLst>
              <a:ext uri="{FF2B5EF4-FFF2-40B4-BE49-F238E27FC236}">
                <a16:creationId xmlns:a16="http://schemas.microsoft.com/office/drawing/2014/main" id="{F5E15F6F-99F6-4863-9E7F-3CDB469EA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515575"/>
            <a:ext cx="2076450" cy="173902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lesscss.org/public/img/less_logo.png">
            <a:extLst>
              <a:ext uri="{FF2B5EF4-FFF2-40B4-BE49-F238E27FC236}">
                <a16:creationId xmlns:a16="http://schemas.microsoft.com/office/drawing/2014/main" id="{AA7AD436-7C42-4F5B-B89A-F63D27FCD8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4032" y="2103983"/>
            <a:ext cx="2222963" cy="98517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Vue.js - Wikipedia">
            <a:extLst>
              <a:ext uri="{FF2B5EF4-FFF2-40B4-BE49-F238E27FC236}">
                <a16:creationId xmlns:a16="http://schemas.microsoft.com/office/drawing/2014/main" id="{9232DA3D-D10A-45FC-A798-53F4AA90C7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4285" y="4776655"/>
            <a:ext cx="20955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gulp logo">
            <a:extLst>
              <a:ext uri="{FF2B5EF4-FFF2-40B4-BE49-F238E27FC236}">
                <a16:creationId xmlns:a16="http://schemas.microsoft.com/office/drawing/2014/main" id="{E28C53B2-27AB-4209-8171-86DCB090B9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0781" y="3114782"/>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babel logo">
            <a:extLst>
              <a:ext uri="{FF2B5EF4-FFF2-40B4-BE49-F238E27FC236}">
                <a16:creationId xmlns:a16="http://schemas.microsoft.com/office/drawing/2014/main" id="{F744C5AF-445B-4ADB-8F55-AD2953D76F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8067" y="2921187"/>
            <a:ext cx="3171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ava">
            <a:extLst>
              <a:ext uri="{FF2B5EF4-FFF2-40B4-BE49-F238E27FC236}">
                <a16:creationId xmlns:a16="http://schemas.microsoft.com/office/drawing/2014/main" id="{79A1BE45-0F41-485E-8E5A-F99A427B5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498" y="360261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ython logo">
            <a:extLst>
              <a:ext uri="{FF2B5EF4-FFF2-40B4-BE49-F238E27FC236}">
                <a16:creationId xmlns:a16="http://schemas.microsoft.com/office/drawing/2014/main" id="{C8D905C3-E836-416F-BE19-951D8B084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7680" y="9119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ongodb logo">
            <a:extLst>
              <a:ext uri="{FF2B5EF4-FFF2-40B4-BE49-F238E27FC236}">
                <a16:creationId xmlns:a16="http://schemas.microsoft.com/office/drawing/2014/main" id="{5CDF9CA4-DB2A-446A-91ED-EFAAF5F1D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989"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tomcat logo">
            <a:extLst>
              <a:ext uri="{FF2B5EF4-FFF2-40B4-BE49-F238E27FC236}">
                <a16:creationId xmlns:a16="http://schemas.microsoft.com/office/drawing/2014/main" id="{9D802A0E-885C-4904-A9C8-8D33E0AC96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2595" y="295336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iis logo">
            <a:extLst>
              <a:ext uri="{FF2B5EF4-FFF2-40B4-BE49-F238E27FC236}">
                <a16:creationId xmlns:a16="http://schemas.microsoft.com/office/drawing/2014/main" id="{12571B41-ECD1-4275-B966-0765AB997B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585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javascript logo">
            <a:extLst>
              <a:ext uri="{FF2B5EF4-FFF2-40B4-BE49-F238E27FC236}">
                <a16:creationId xmlns:a16="http://schemas.microsoft.com/office/drawing/2014/main" id="{0DBE43A3-F172-4817-8A11-EEFC110179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6877" y="204787"/>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sql server logo">
            <a:extLst>
              <a:ext uri="{FF2B5EF4-FFF2-40B4-BE49-F238E27FC236}">
                <a16:creationId xmlns:a16="http://schemas.microsoft.com/office/drawing/2014/main" id="{13616597-1D08-4365-A0BA-5BF01DDFF2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971" y="2181007"/>
            <a:ext cx="29051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MySQL logo">
            <a:extLst>
              <a:ext uri="{FF2B5EF4-FFF2-40B4-BE49-F238E27FC236}">
                <a16:creationId xmlns:a16="http://schemas.microsoft.com/office/drawing/2014/main" id="{E731D311-6DC8-4EF5-870A-63D18956D4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792" y="4625251"/>
            <a:ext cx="25717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azure logo">
            <a:extLst>
              <a:ext uri="{FF2B5EF4-FFF2-40B4-BE49-F238E27FC236}">
                <a16:creationId xmlns:a16="http://schemas.microsoft.com/office/drawing/2014/main" id="{0639286F-8FC6-4374-B535-E19D88DB6D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9964" y="5314517"/>
            <a:ext cx="32861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aws logo">
            <a:extLst>
              <a:ext uri="{FF2B5EF4-FFF2-40B4-BE49-F238E27FC236}">
                <a16:creationId xmlns:a16="http://schemas.microsoft.com/office/drawing/2014/main" id="{0D15FDD2-022F-4C4A-ADD6-6F316DCBF5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5551" y="3466667"/>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spring logo">
            <a:extLst>
              <a:ext uri="{FF2B5EF4-FFF2-40B4-BE49-F238E27FC236}">
                <a16:creationId xmlns:a16="http://schemas.microsoft.com/office/drawing/2014/main" id="{CDD4FEDF-B2BE-4C68-8DCA-7D0574CCE1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9814" y="5515838"/>
            <a:ext cx="42195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flask python logo">
            <a:extLst>
              <a:ext uri="{FF2B5EF4-FFF2-40B4-BE49-F238E27FC236}">
                <a16:creationId xmlns:a16="http://schemas.microsoft.com/office/drawing/2014/main" id="{64FE3819-AC80-4A3C-B4C5-7EF9B31027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3296" y="416501"/>
            <a:ext cx="1242557" cy="1600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sp.net core">
            <a:extLst>
              <a:ext uri="{FF2B5EF4-FFF2-40B4-BE49-F238E27FC236}">
                <a16:creationId xmlns:a16="http://schemas.microsoft.com/office/drawing/2014/main" id="{CBA52656-32CC-44F8-912A-9F6236EDAA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3493" y="2250062"/>
            <a:ext cx="338137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0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625-6093-41AC-8238-A83988069538}"/>
              </a:ext>
            </a:extLst>
          </p:cNvPr>
          <p:cNvSpPr>
            <a:spLocks noGrp="1"/>
          </p:cNvSpPr>
          <p:nvPr>
            <p:ph type="title"/>
          </p:nvPr>
        </p:nvSpPr>
        <p:spPr/>
        <p:txBody>
          <a:bodyPr/>
          <a:lstStyle/>
          <a:p>
            <a:r>
              <a:rPr lang="en-US" dirty="0"/>
              <a:t>All about web application</a:t>
            </a:r>
          </a:p>
        </p:txBody>
      </p:sp>
      <p:grpSp>
        <p:nvGrpSpPr>
          <p:cNvPr id="6" name="Group 5">
            <a:extLst>
              <a:ext uri="{FF2B5EF4-FFF2-40B4-BE49-F238E27FC236}">
                <a16:creationId xmlns:a16="http://schemas.microsoft.com/office/drawing/2014/main" id="{80B52AB2-5BEC-4E4B-8776-1A72C6E26D5A}"/>
              </a:ext>
            </a:extLst>
          </p:cNvPr>
          <p:cNvGrpSpPr/>
          <p:nvPr/>
        </p:nvGrpSpPr>
        <p:grpSpPr>
          <a:xfrm>
            <a:off x="1304307" y="1683900"/>
            <a:ext cx="9583386" cy="5174100"/>
            <a:chOff x="474545" y="769501"/>
            <a:chExt cx="11115771" cy="6185898"/>
          </a:xfrm>
        </p:grpSpPr>
        <mc:AlternateContent xmlns:mc="http://schemas.openxmlformats.org/markup-compatibility/2006" xmlns:am3d="http://schemas.microsoft.com/office/drawing/2017/model3d">
          <mc:Choice Requires="am3d">
            <p:graphicFrame>
              <p:nvGraphicFramePr>
                <p:cNvPr id="7" name="3D Model 6" descr="Laptop">
                  <a:extLst>
                    <a:ext uri="{FF2B5EF4-FFF2-40B4-BE49-F238E27FC236}">
                      <a16:creationId xmlns:a16="http://schemas.microsoft.com/office/drawing/2014/main" id="{C3932401-9622-4AE1-94D2-3ED205FCDCAD}"/>
                    </a:ext>
                  </a:extLst>
                </p:cNvPr>
                <p:cNvGraphicFramePr>
                  <a:graphicFrameLocks noChangeAspect="1"/>
                </p:cNvGraphicFramePr>
                <p:nvPr>
                  <p:extLst>
                    <p:ext uri="{D42A27DB-BD31-4B8C-83A1-F6EECF244321}">
                      <p14:modId xmlns:p14="http://schemas.microsoft.com/office/powerpoint/2010/main" val="1480415052"/>
                    </p:ext>
                  </p:extLst>
                </p:nvPr>
              </p:nvGraphicFramePr>
              <p:xfrm rot="21139015">
                <a:off x="1029403" y="2769110"/>
                <a:ext cx="1196910" cy="1083508"/>
              </p:xfrm>
              <a:graphic>
                <a:graphicData uri="http://schemas.microsoft.com/office/drawing/2017/model3d">
                  <am3d:model3d r:embed="rId3">
                    <am3d:spPr>
                      <a:xfrm rot="21139015">
                        <a:off x="0" y="0"/>
                        <a:ext cx="1196910" cy="1083508"/>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3249017" ay="-4285871" az="-3160913"/>
                      <am3d:postTrans dx="0" dy="0" dz="0"/>
                    </am3d:trans>
                    <am3d:raster rName="Office3DRenderer" rVer="16.0.8326">
                      <am3d:blip r:embed="rId4"/>
                    </am3d:raster>
                    <am3d:objViewport viewportSz="1162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Laptop">
                  <a:extLst>
                    <a:ext uri="{FF2B5EF4-FFF2-40B4-BE49-F238E27FC236}">
                      <a16:creationId xmlns:a16="http://schemas.microsoft.com/office/drawing/2014/main" id="{C3932401-9622-4AE1-94D2-3ED205FCDCAD}"/>
                    </a:ext>
                  </a:extLst>
                </p:cNvPr>
                <p:cNvPicPr>
                  <a:picLocks noGrp="1" noRot="1" noChangeAspect="1" noMove="1" noResize="1" noEditPoints="1" noAdjustHandles="1" noChangeArrowheads="1" noChangeShapeType="1" noCrop="1"/>
                </p:cNvPicPr>
                <p:nvPr/>
              </p:nvPicPr>
              <p:blipFill>
                <a:blip r:embed="rId5"/>
                <a:stretch>
                  <a:fillRect/>
                </a:stretch>
              </p:blipFill>
              <p:spPr>
                <a:xfrm rot="21139015">
                  <a:off x="1782674" y="3356442"/>
                  <a:ext cx="1031908" cy="90628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aroler in Long Coat">
                  <a:extLst>
                    <a:ext uri="{FF2B5EF4-FFF2-40B4-BE49-F238E27FC236}">
                      <a16:creationId xmlns:a16="http://schemas.microsoft.com/office/drawing/2014/main" id="{FC600C9D-FB4D-4232-A61E-75904FA47997}"/>
                    </a:ext>
                  </a:extLst>
                </p:cNvPr>
                <p:cNvGraphicFramePr>
                  <a:graphicFrameLocks noChangeAspect="1"/>
                </p:cNvGraphicFramePr>
                <p:nvPr>
                  <p:extLst>
                    <p:ext uri="{D42A27DB-BD31-4B8C-83A1-F6EECF244321}">
                      <p14:modId xmlns:p14="http://schemas.microsoft.com/office/powerpoint/2010/main" val="3236481418"/>
                    </p:ext>
                  </p:extLst>
                </p:nvPr>
              </p:nvGraphicFramePr>
              <p:xfrm>
                <a:off x="474545" y="2297540"/>
                <a:ext cx="786043" cy="2680876"/>
              </p:xfrm>
              <a:graphic>
                <a:graphicData uri="http://schemas.microsoft.com/office/drawing/2017/model3d">
                  <am3d:model3d r:embed="rId6">
                    <am3d:spPr>
                      <a:xfrm>
                        <a:off x="0" y="0"/>
                        <a:ext cx="786043" cy="2680876"/>
                      </a:xfrm>
                      <a:prstGeom prst="rect">
                        <a:avLst/>
                      </a:prstGeom>
                    </am3d:spPr>
                    <am3d:camera>
                      <am3d:pos x="0" y="0" z="49980647"/>
                      <am3d:up dx="0" dy="36000000" dz="0"/>
                      <am3d:lookAt x="0" y="0" z="0"/>
                      <am3d:perspective fov="2700000"/>
                    </am3d:camera>
                    <am3d:trans>
                      <am3d:meterPerModelUnit n="2354351" d="1000000"/>
                      <am3d:preTrans dx="399298" dy="-17937852" dz="137179"/>
                      <am3d:scale>
                        <am3d:sx n="1000000" d="1000000"/>
                        <am3d:sy n="1000000" d="1000000"/>
                        <am3d:sz n="1000000" d="1000000"/>
                      </am3d:scale>
                      <am3d:rot ay="5400000"/>
                      <am3d:postTrans dx="0" dy="0" dz="0"/>
                    </am3d:trans>
                    <am3d:raster rName="Office3DRenderer" rVer="16.0.8326">
                      <am3d:blip r:embed="rId7"/>
                    </am3d:raster>
                    <am3d:objViewport viewportSz="2477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aroler in Long Coat">
                  <a:extLst>
                    <a:ext uri="{FF2B5EF4-FFF2-40B4-BE49-F238E27FC236}">
                      <a16:creationId xmlns:a16="http://schemas.microsoft.com/office/drawing/2014/main" id="{FC600C9D-FB4D-4232-A61E-75904FA47997}"/>
                    </a:ext>
                  </a:extLst>
                </p:cNvPr>
                <p:cNvPicPr>
                  <a:picLocks noGrp="1" noRot="1" noChangeAspect="1" noMove="1" noResize="1" noEditPoints="1" noAdjustHandles="1" noChangeArrowheads="1" noChangeShapeType="1" noCrop="1"/>
                </p:cNvPicPr>
                <p:nvPr/>
              </p:nvPicPr>
              <p:blipFill>
                <a:blip r:embed="rId8"/>
                <a:stretch>
                  <a:fillRect/>
                </a:stretch>
              </p:blipFill>
              <p:spPr>
                <a:xfrm>
                  <a:off x="1304307" y="2962005"/>
                  <a:ext cx="677682" cy="224237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9" name="3D Model 8" descr="Mainframe symbol">
                  <a:extLst>
                    <a:ext uri="{FF2B5EF4-FFF2-40B4-BE49-F238E27FC236}">
                      <a16:creationId xmlns:a16="http://schemas.microsoft.com/office/drawing/2014/main" id="{7D812683-DF38-42F1-B1CE-9CE1A533FFD5}"/>
                    </a:ext>
                  </a:extLst>
                </p:cNvPr>
                <p:cNvGraphicFramePr>
                  <a:graphicFrameLocks noChangeAspect="1"/>
                </p:cNvGraphicFramePr>
                <p:nvPr>
                  <p:extLst>
                    <p:ext uri="{D42A27DB-BD31-4B8C-83A1-F6EECF244321}">
                      <p14:modId xmlns:p14="http://schemas.microsoft.com/office/powerpoint/2010/main" val="3898392949"/>
                    </p:ext>
                  </p:extLst>
                </p:nvPr>
              </p:nvGraphicFramePr>
              <p:xfrm>
                <a:off x="3988736" y="829248"/>
                <a:ext cx="936188" cy="1117935"/>
              </p:xfrm>
              <a:graphic>
                <a:graphicData uri="http://schemas.microsoft.com/office/drawing/2017/model3d">
                  <am3d:model3d r:embed="rId9">
                    <am3d:spPr>
                      <a:xfrm>
                        <a:off x="0" y="0"/>
                        <a:ext cx="936188" cy="1117935"/>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405950" ay="-877855" az="-102982"/>
                      <am3d:postTrans dx="0" dy="0" dz="0"/>
                    </am3d:trans>
                    <am3d:raster rName="Office3DRenderer" rVer="16.0.8326">
                      <am3d:blip r:embed="rId10"/>
                    </am3d:raster>
                    <am3d:objViewport viewportSz="1092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Mainframe symbol">
                  <a:extLst>
                    <a:ext uri="{FF2B5EF4-FFF2-40B4-BE49-F238E27FC236}">
                      <a16:creationId xmlns:a16="http://schemas.microsoft.com/office/drawing/2014/main" id="{7D812683-DF38-42F1-B1CE-9CE1A533FFD5}"/>
                    </a:ext>
                  </a:extLst>
                </p:cNvPr>
                <p:cNvPicPr>
                  <a:picLocks noGrp="1" noRot="1" noChangeAspect="1" noMove="1" noResize="1" noEditPoints="1" noAdjustHandles="1" noChangeArrowheads="1" noChangeShapeType="1" noCrop="1"/>
                </p:cNvPicPr>
                <p:nvPr/>
              </p:nvPicPr>
              <p:blipFill>
                <a:blip r:embed="rId11"/>
                <a:stretch>
                  <a:fillRect/>
                </a:stretch>
              </p:blipFill>
              <p:spPr>
                <a:xfrm>
                  <a:off x="4334043" y="1733874"/>
                  <a:ext cx="807128" cy="935080"/>
                </a:xfrm>
                <a:prstGeom prst="rect">
                  <a:avLst/>
                </a:prstGeom>
              </p:spPr>
            </p:pic>
          </mc:Fallback>
        </mc:AlternateContent>
        <p:sp>
          <p:nvSpPr>
            <p:cNvPr id="10" name="Arrow: Down 9">
              <a:extLst>
                <a:ext uri="{FF2B5EF4-FFF2-40B4-BE49-F238E27FC236}">
                  <a16:creationId xmlns:a16="http://schemas.microsoft.com/office/drawing/2014/main" id="{9A6CF127-BC1F-429A-8793-11451FE36519}"/>
                </a:ext>
              </a:extLst>
            </p:cNvPr>
            <p:cNvSpPr/>
            <p:nvPr/>
          </p:nvSpPr>
          <p:spPr>
            <a:xfrm rot="14199351">
              <a:off x="2521221" y="1004511"/>
              <a:ext cx="524267" cy="1792783"/>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1</a:t>
              </a:r>
            </a:p>
          </p:txBody>
        </p:sp>
        <p:sp>
          <p:nvSpPr>
            <p:cNvPr id="11" name="Arrow: Down 10">
              <a:extLst>
                <a:ext uri="{FF2B5EF4-FFF2-40B4-BE49-F238E27FC236}">
                  <a16:creationId xmlns:a16="http://schemas.microsoft.com/office/drawing/2014/main" id="{3974B728-0050-4057-865C-E2D8E912619E}"/>
                </a:ext>
              </a:extLst>
            </p:cNvPr>
            <p:cNvSpPr/>
            <p:nvPr/>
          </p:nvSpPr>
          <p:spPr>
            <a:xfrm rot="3472650">
              <a:off x="2825046" y="1624286"/>
              <a:ext cx="556738" cy="1801024"/>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p>
          </p:txBody>
        </p:sp>
        <p:sp>
          <p:nvSpPr>
            <p:cNvPr id="12" name="Arrow: Right 11">
              <a:extLst>
                <a:ext uri="{FF2B5EF4-FFF2-40B4-BE49-F238E27FC236}">
                  <a16:creationId xmlns:a16="http://schemas.microsoft.com/office/drawing/2014/main" id="{E33E17EB-8345-4A57-9506-5B9398FA7351}"/>
                </a:ext>
              </a:extLst>
            </p:cNvPr>
            <p:cNvSpPr/>
            <p:nvPr/>
          </p:nvSpPr>
          <p:spPr>
            <a:xfrm>
              <a:off x="2458193" y="3503220"/>
              <a:ext cx="3206337"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3" name="Graphic 12" descr="Server">
              <a:extLst>
                <a:ext uri="{FF2B5EF4-FFF2-40B4-BE49-F238E27FC236}">
                  <a16:creationId xmlns:a16="http://schemas.microsoft.com/office/drawing/2014/main" id="{B1D3C6D8-7B77-4CD3-9DE4-A0EE88F2B2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69429" y="3213178"/>
              <a:ext cx="914400" cy="1429170"/>
            </a:xfrm>
            <a:prstGeom prst="rect">
              <a:avLst/>
            </a:prstGeom>
            <a:effectLst>
              <a:outerShdw blurRad="50800" dist="38100" algn="l" rotWithShape="0">
                <a:prstClr val="black">
                  <a:alpha val="40000"/>
                </a:prstClr>
              </a:outerShdw>
            </a:effectLst>
          </p:spPr>
        </p:pic>
        <p:sp>
          <p:nvSpPr>
            <p:cNvPr id="14" name="Arrow: Right 13">
              <a:extLst>
                <a:ext uri="{FF2B5EF4-FFF2-40B4-BE49-F238E27FC236}">
                  <a16:creationId xmlns:a16="http://schemas.microsoft.com/office/drawing/2014/main" id="{9BE16186-D882-4BEB-82ED-853E50A98448}"/>
                </a:ext>
              </a:extLst>
            </p:cNvPr>
            <p:cNvSpPr/>
            <p:nvPr/>
          </p:nvSpPr>
          <p:spPr>
            <a:xfrm>
              <a:off x="6683829" y="3503220"/>
              <a:ext cx="1842655"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5" name="Graphic 14" descr="Server">
              <a:extLst>
                <a:ext uri="{FF2B5EF4-FFF2-40B4-BE49-F238E27FC236}">
                  <a16:creationId xmlns:a16="http://schemas.microsoft.com/office/drawing/2014/main" id="{4AD056C8-F880-4523-8BA3-72419A3CC5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8255" y="3213178"/>
              <a:ext cx="914400" cy="1429170"/>
            </a:xfrm>
            <a:prstGeom prst="rect">
              <a:avLst/>
            </a:prstGeom>
            <a:effectLst>
              <a:outerShdw blurRad="50800" dist="38100" algn="l" rotWithShape="0">
                <a:prstClr val="black">
                  <a:alpha val="40000"/>
                </a:prstClr>
              </a:outerShdw>
            </a:effectLst>
          </p:spPr>
        </p:pic>
        <p:pic>
          <p:nvPicPr>
            <p:cNvPr id="16" name="Graphic 15" descr="Cloud">
              <a:extLst>
                <a:ext uri="{FF2B5EF4-FFF2-40B4-BE49-F238E27FC236}">
                  <a16:creationId xmlns:a16="http://schemas.microsoft.com/office/drawing/2014/main" id="{33A8891E-F97D-490D-B839-9117145378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60515" y="1189202"/>
              <a:ext cx="1329801" cy="1329801"/>
            </a:xfrm>
            <a:prstGeom prst="rect">
              <a:avLst/>
            </a:prstGeom>
          </p:spPr>
        </p:pic>
        <p:pic>
          <p:nvPicPr>
            <p:cNvPr id="17" name="Graphic 16" descr="Cloud">
              <a:extLst>
                <a:ext uri="{FF2B5EF4-FFF2-40B4-BE49-F238E27FC236}">
                  <a16:creationId xmlns:a16="http://schemas.microsoft.com/office/drawing/2014/main" id="{A2B15EA5-CCFD-4C12-81FD-DE06933BB2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49679" y="769501"/>
              <a:ext cx="1329801" cy="1329801"/>
            </a:xfrm>
            <a:prstGeom prst="rect">
              <a:avLst/>
            </a:prstGeom>
          </p:spPr>
        </p:pic>
        <p:sp>
          <p:nvSpPr>
            <p:cNvPr id="18" name="Arrow: Right 17">
              <a:extLst>
                <a:ext uri="{FF2B5EF4-FFF2-40B4-BE49-F238E27FC236}">
                  <a16:creationId xmlns:a16="http://schemas.microsoft.com/office/drawing/2014/main" id="{3F941203-A587-44D4-89E6-3F2804817F0D}"/>
                </a:ext>
              </a:extLst>
            </p:cNvPr>
            <p:cNvSpPr/>
            <p:nvPr/>
          </p:nvSpPr>
          <p:spPr>
            <a:xfrm rot="18407747">
              <a:off x="8837364" y="2346731"/>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19" name="Graphic 18" descr="Database">
              <a:extLst>
                <a:ext uri="{FF2B5EF4-FFF2-40B4-BE49-F238E27FC236}">
                  <a16:creationId xmlns:a16="http://schemas.microsoft.com/office/drawing/2014/main" id="{8DE12E96-7D5F-43FC-B786-755A6951C3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41715" y="5679870"/>
              <a:ext cx="1275529" cy="1275529"/>
            </a:xfrm>
            <a:prstGeom prst="rect">
              <a:avLst/>
            </a:prstGeom>
          </p:spPr>
        </p:pic>
        <p:sp>
          <p:nvSpPr>
            <p:cNvPr id="20" name="Arrow: Right 19">
              <a:extLst>
                <a:ext uri="{FF2B5EF4-FFF2-40B4-BE49-F238E27FC236}">
                  <a16:creationId xmlns:a16="http://schemas.microsoft.com/office/drawing/2014/main" id="{3973A744-655D-4204-8005-6BB99A177222}"/>
                </a:ext>
              </a:extLst>
            </p:cNvPr>
            <p:cNvSpPr/>
            <p:nvPr/>
          </p:nvSpPr>
          <p:spPr>
            <a:xfrm rot="2493667">
              <a:off x="8923632" y="4995066"/>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Arrow: Right 20">
              <a:extLst>
                <a:ext uri="{FF2B5EF4-FFF2-40B4-BE49-F238E27FC236}">
                  <a16:creationId xmlns:a16="http://schemas.microsoft.com/office/drawing/2014/main" id="{918A8CE2-C8A6-4B75-862B-65BBC6E1895A}"/>
                </a:ext>
              </a:extLst>
            </p:cNvPr>
            <p:cNvSpPr/>
            <p:nvPr/>
          </p:nvSpPr>
          <p:spPr>
            <a:xfrm flipH="1">
              <a:off x="6656529" y="4012955"/>
              <a:ext cx="1842656"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7</a:t>
              </a:r>
            </a:p>
          </p:txBody>
        </p:sp>
        <p:sp>
          <p:nvSpPr>
            <p:cNvPr id="22" name="Arrow: Right 21">
              <a:extLst>
                <a:ext uri="{FF2B5EF4-FFF2-40B4-BE49-F238E27FC236}">
                  <a16:creationId xmlns:a16="http://schemas.microsoft.com/office/drawing/2014/main" id="{231092F9-06A5-49B9-891F-80B69F8AA45D}"/>
                </a:ext>
              </a:extLst>
            </p:cNvPr>
            <p:cNvSpPr/>
            <p:nvPr/>
          </p:nvSpPr>
          <p:spPr>
            <a:xfrm flipH="1">
              <a:off x="2458192" y="3948945"/>
              <a:ext cx="3206337"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8</a:t>
              </a:r>
            </a:p>
          </p:txBody>
        </p:sp>
      </p:grpSp>
    </p:spTree>
    <p:extLst>
      <p:ext uri="{BB962C8B-B14F-4D97-AF65-F5344CB8AC3E}">
        <p14:creationId xmlns:p14="http://schemas.microsoft.com/office/powerpoint/2010/main" val="31804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F418-9218-4D7B-BFBE-E27EBCB35498}"/>
              </a:ext>
            </a:extLst>
          </p:cNvPr>
          <p:cNvSpPr>
            <a:spLocks noGrp="1"/>
          </p:cNvSpPr>
          <p:nvPr>
            <p:ph type="title"/>
          </p:nvPr>
        </p:nvSpPr>
        <p:spPr/>
        <p:txBody>
          <a:bodyPr/>
          <a:lstStyle/>
          <a:p>
            <a:r>
              <a:rPr lang="en-US" dirty="0"/>
              <a:t>All about web application</a:t>
            </a:r>
          </a:p>
        </p:txBody>
      </p:sp>
      <p:sp>
        <p:nvSpPr>
          <p:cNvPr id="3" name="Content Placeholder 2">
            <a:extLst>
              <a:ext uri="{FF2B5EF4-FFF2-40B4-BE49-F238E27FC236}">
                <a16:creationId xmlns:a16="http://schemas.microsoft.com/office/drawing/2014/main" id="{91BB829E-E3DA-4826-8321-B9BC127C3557}"/>
              </a:ext>
            </a:extLst>
          </p:cNvPr>
          <p:cNvSpPr>
            <a:spLocks noGrp="1"/>
          </p:cNvSpPr>
          <p:nvPr>
            <p:ph idx="1"/>
          </p:nvPr>
        </p:nvSpPr>
        <p:spPr/>
        <p:txBody>
          <a:bodyPr/>
          <a:lstStyle/>
          <a:p>
            <a:r>
              <a:rPr lang="en-US" dirty="0"/>
              <a:t>Serves document from a centralized server.</a:t>
            </a:r>
          </a:p>
          <a:p>
            <a:r>
              <a:rPr lang="en-US" dirty="0"/>
              <a:t>Server is identified by a URI, which in turn maps to an IP address</a:t>
            </a:r>
          </a:p>
          <a:p>
            <a:r>
              <a:rPr lang="en-US" dirty="0"/>
              <a:t>Uses HTTP as the application level protocol, a stateless protocol.</a:t>
            </a:r>
          </a:p>
          <a:p>
            <a:r>
              <a:rPr lang="en-US" dirty="0"/>
              <a:t>Uses TCP as the underlying transport, a stateful protocol.</a:t>
            </a:r>
          </a:p>
          <a:p>
            <a:r>
              <a:rPr lang="en-US" dirty="0"/>
              <a:t>Renders output as HTML</a:t>
            </a:r>
          </a:p>
          <a:p>
            <a:r>
              <a:rPr lang="en-US" dirty="0"/>
              <a:t>Uses web browser for displaying the User Interface.</a:t>
            </a:r>
          </a:p>
          <a:p>
            <a:endParaRPr lang="en-US" dirty="0"/>
          </a:p>
        </p:txBody>
      </p:sp>
    </p:spTree>
    <p:extLst>
      <p:ext uri="{BB962C8B-B14F-4D97-AF65-F5344CB8AC3E}">
        <p14:creationId xmlns:p14="http://schemas.microsoft.com/office/powerpoint/2010/main" val="221259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D285-C88F-4796-A075-14AB1D45E565}"/>
              </a:ext>
            </a:extLst>
          </p:cNvPr>
          <p:cNvSpPr>
            <a:spLocks noGrp="1"/>
          </p:cNvSpPr>
          <p:nvPr>
            <p:ph type="title"/>
          </p:nvPr>
        </p:nvSpPr>
        <p:spPr/>
        <p:txBody>
          <a:bodyPr/>
          <a:lstStyle/>
          <a:p>
            <a:r>
              <a:rPr lang="en-US" dirty="0"/>
              <a:t>Traditional vs Single Page Web application</a:t>
            </a:r>
          </a:p>
        </p:txBody>
      </p:sp>
      <p:pic>
        <p:nvPicPr>
          <p:cNvPr id="1026" name="Picture 2" descr="Image result for traditional web application vs SPA">
            <a:extLst>
              <a:ext uri="{FF2B5EF4-FFF2-40B4-BE49-F238E27FC236}">
                <a16:creationId xmlns:a16="http://schemas.microsoft.com/office/drawing/2014/main" id="{626762A7-80B9-4332-87E7-BD5DC8759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0" y="2071301"/>
            <a:ext cx="5945868"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ditional web application vs SPA">
            <a:extLst>
              <a:ext uri="{FF2B5EF4-FFF2-40B4-BE49-F238E27FC236}">
                <a16:creationId xmlns:a16="http://schemas.microsoft.com/office/drawing/2014/main" id="{321784F3-543C-478A-9D23-D66D9F6BC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6096000" y="2071301"/>
            <a:ext cx="5945868"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15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AA33DD-218A-471C-B61B-4D771B0D5A60}"/>
              </a:ext>
            </a:extLst>
          </p:cNvPr>
          <p:cNvGrpSpPr/>
          <p:nvPr/>
        </p:nvGrpSpPr>
        <p:grpSpPr>
          <a:xfrm>
            <a:off x="273133" y="218519"/>
            <a:ext cx="8111836" cy="2002104"/>
            <a:chOff x="3241964" y="1845499"/>
            <a:chExt cx="8111836" cy="2002104"/>
          </a:xfrm>
        </p:grpSpPr>
        <p:sp>
          <p:nvSpPr>
            <p:cNvPr id="5" name="Rectangle 4">
              <a:extLst>
                <a:ext uri="{FF2B5EF4-FFF2-40B4-BE49-F238E27FC236}">
                  <a16:creationId xmlns:a16="http://schemas.microsoft.com/office/drawing/2014/main" id="{DD5C754B-3924-41A5-A4E7-B1CB61818C13}"/>
                </a:ext>
              </a:extLst>
            </p:cNvPr>
            <p:cNvSpPr/>
            <p:nvPr/>
          </p:nvSpPr>
          <p:spPr>
            <a:xfrm>
              <a:off x="3241964" y="1845499"/>
              <a:ext cx="8111836" cy="196165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dirty="0"/>
                <a:t>Front End</a:t>
              </a:r>
            </a:p>
          </p:txBody>
        </p:sp>
        <p:sp>
          <p:nvSpPr>
            <p:cNvPr id="3" name="Rectangle 2">
              <a:extLst>
                <a:ext uri="{FF2B5EF4-FFF2-40B4-BE49-F238E27FC236}">
                  <a16:creationId xmlns:a16="http://schemas.microsoft.com/office/drawing/2014/main" id="{71778E49-C2FF-4336-9832-1BAE05436C76}"/>
                </a:ext>
              </a:extLst>
            </p:cNvPr>
            <p:cNvSpPr/>
            <p:nvPr/>
          </p:nvSpPr>
          <p:spPr>
            <a:xfrm>
              <a:off x="3241964" y="231568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 Layer[HTML/CSS/</a:t>
              </a:r>
              <a:r>
                <a:rPr lang="en-US" dirty="0" err="1"/>
                <a:t>Javascript</a:t>
              </a:r>
              <a:r>
                <a:rPr lang="en-US" dirty="0"/>
                <a:t>]</a:t>
              </a:r>
            </a:p>
          </p:txBody>
        </p:sp>
        <p:sp>
          <p:nvSpPr>
            <p:cNvPr id="7" name="Rectangle 6">
              <a:extLst>
                <a:ext uri="{FF2B5EF4-FFF2-40B4-BE49-F238E27FC236}">
                  <a16:creationId xmlns:a16="http://schemas.microsoft.com/office/drawing/2014/main" id="{C20484A4-94CD-4BD2-9018-0ABDED5A3810}"/>
                </a:ext>
              </a:extLst>
            </p:cNvPr>
            <p:cNvSpPr/>
            <p:nvPr/>
          </p:nvSpPr>
          <p:spPr>
            <a:xfrm>
              <a:off x="3241964" y="282632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and Business Logic Layer</a:t>
              </a:r>
            </a:p>
          </p:txBody>
        </p:sp>
        <p:sp>
          <p:nvSpPr>
            <p:cNvPr id="8" name="Rectangle 7">
              <a:extLst>
                <a:ext uri="{FF2B5EF4-FFF2-40B4-BE49-F238E27FC236}">
                  <a16:creationId xmlns:a16="http://schemas.microsoft.com/office/drawing/2014/main" id="{8C311209-924F-44AF-8D07-95BFBBD953BB}"/>
                </a:ext>
              </a:extLst>
            </p:cNvPr>
            <p:cNvSpPr/>
            <p:nvPr/>
          </p:nvSpPr>
          <p:spPr>
            <a:xfrm>
              <a:off x="3241964" y="3336963"/>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Layer</a:t>
              </a:r>
            </a:p>
          </p:txBody>
        </p:sp>
      </p:grpSp>
      <p:grpSp>
        <p:nvGrpSpPr>
          <p:cNvPr id="14" name="Group 13">
            <a:extLst>
              <a:ext uri="{FF2B5EF4-FFF2-40B4-BE49-F238E27FC236}">
                <a16:creationId xmlns:a16="http://schemas.microsoft.com/office/drawing/2014/main" id="{F7E88647-87C2-4977-901B-65A72F787651}"/>
              </a:ext>
            </a:extLst>
          </p:cNvPr>
          <p:cNvGrpSpPr/>
          <p:nvPr/>
        </p:nvGrpSpPr>
        <p:grpSpPr>
          <a:xfrm>
            <a:off x="3550723" y="3656550"/>
            <a:ext cx="8111836" cy="1961655"/>
            <a:chOff x="3241964" y="4126736"/>
            <a:chExt cx="8111836" cy="1961655"/>
          </a:xfrm>
        </p:grpSpPr>
        <p:sp>
          <p:nvSpPr>
            <p:cNvPr id="6" name="Rectangle 5">
              <a:extLst>
                <a:ext uri="{FF2B5EF4-FFF2-40B4-BE49-F238E27FC236}">
                  <a16:creationId xmlns:a16="http://schemas.microsoft.com/office/drawing/2014/main" id="{5F2B96E1-9AC4-49EA-8D7A-AF355FE692EE}"/>
                </a:ext>
              </a:extLst>
            </p:cNvPr>
            <p:cNvSpPr/>
            <p:nvPr/>
          </p:nvSpPr>
          <p:spPr>
            <a:xfrm>
              <a:off x="3241964" y="4126736"/>
              <a:ext cx="8111836" cy="1961655"/>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dirty="0"/>
                <a:t>Back End</a:t>
              </a:r>
            </a:p>
          </p:txBody>
        </p:sp>
        <p:sp>
          <p:nvSpPr>
            <p:cNvPr id="9" name="Rectangle 8">
              <a:extLst>
                <a:ext uri="{FF2B5EF4-FFF2-40B4-BE49-F238E27FC236}">
                  <a16:creationId xmlns:a16="http://schemas.microsoft.com/office/drawing/2014/main" id="{4628FDE9-E988-4054-8ADC-F6EBC25121FB}"/>
                </a:ext>
              </a:extLst>
            </p:cNvPr>
            <p:cNvSpPr/>
            <p:nvPr/>
          </p:nvSpPr>
          <p:spPr>
            <a:xfrm>
              <a:off x="3241964" y="461714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Communication Layer</a:t>
              </a:r>
            </a:p>
          </p:txBody>
        </p:sp>
        <p:sp>
          <p:nvSpPr>
            <p:cNvPr id="10" name="Rectangle 9">
              <a:extLst>
                <a:ext uri="{FF2B5EF4-FFF2-40B4-BE49-F238E27FC236}">
                  <a16:creationId xmlns:a16="http://schemas.microsoft.com/office/drawing/2014/main" id="{2375DBE0-5240-4C70-A8AE-29A64D213966}"/>
                </a:ext>
              </a:extLst>
            </p:cNvPr>
            <p:cNvSpPr/>
            <p:nvPr/>
          </p:nvSpPr>
          <p:spPr>
            <a:xfrm>
              <a:off x="3241964" y="512778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Validation and Business Logic Layer</a:t>
              </a:r>
            </a:p>
          </p:txBody>
        </p:sp>
        <p:sp>
          <p:nvSpPr>
            <p:cNvPr id="11" name="Rectangle 10">
              <a:extLst>
                <a:ext uri="{FF2B5EF4-FFF2-40B4-BE49-F238E27FC236}">
                  <a16:creationId xmlns:a16="http://schemas.microsoft.com/office/drawing/2014/main" id="{7D4CC5B9-E1CF-497A-8B59-12EA88486E7D}"/>
                </a:ext>
              </a:extLst>
            </p:cNvPr>
            <p:cNvSpPr/>
            <p:nvPr/>
          </p:nvSpPr>
          <p:spPr>
            <a:xfrm>
              <a:off x="3241964" y="5577751"/>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Persistence Layer</a:t>
              </a:r>
            </a:p>
          </p:txBody>
        </p:sp>
      </p:grpSp>
      <p:pic>
        <p:nvPicPr>
          <p:cNvPr id="16" name="Graphic 15" descr="Database">
            <a:extLst>
              <a:ext uri="{FF2B5EF4-FFF2-40B4-BE49-F238E27FC236}">
                <a16:creationId xmlns:a16="http://schemas.microsoft.com/office/drawing/2014/main" id="{FEB01CFA-5768-43D0-9AEF-C8F2F4B57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680" y="5672415"/>
            <a:ext cx="914400" cy="914400"/>
          </a:xfrm>
          <a:prstGeom prst="rect">
            <a:avLst/>
          </a:prstGeom>
        </p:spPr>
      </p:pic>
      <p:pic>
        <p:nvPicPr>
          <p:cNvPr id="18" name="Graphic 17" descr="Server">
            <a:extLst>
              <a:ext uri="{FF2B5EF4-FFF2-40B4-BE49-F238E27FC236}">
                <a16:creationId xmlns:a16="http://schemas.microsoft.com/office/drawing/2014/main" id="{AB492A8A-5910-4E1C-A3CA-4111C9467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4961" y="3339935"/>
            <a:ext cx="914400" cy="914400"/>
          </a:xfrm>
          <a:prstGeom prst="rect">
            <a:avLst/>
          </a:prstGeom>
        </p:spPr>
      </p:pic>
    </p:spTree>
    <p:extLst>
      <p:ext uri="{BB962C8B-B14F-4D97-AF65-F5344CB8AC3E}">
        <p14:creationId xmlns:p14="http://schemas.microsoft.com/office/powerpoint/2010/main" val="3400827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TotalTime>
  <Words>650</Words>
  <Application>Microsoft Office PowerPoint</Application>
  <PresentationFormat>Widescreen</PresentationFormat>
  <Paragraphs>130</Paragraphs>
  <Slides>25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Fullstack (Web)Development</vt:lpstr>
      <vt:lpstr>What is a stack?</vt:lpstr>
      <vt:lpstr>A typical web application</vt:lpstr>
      <vt:lpstr>PowerPoint Presentation</vt:lpstr>
      <vt:lpstr>PowerPoint Presentation</vt:lpstr>
      <vt:lpstr>All about web application</vt:lpstr>
      <vt:lpstr>All about web application</vt:lpstr>
      <vt:lpstr>Traditional vs Single Page Web application</vt:lpstr>
      <vt:lpstr>PowerPoint Presentation</vt:lpstr>
      <vt:lpstr>JARGON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Fullstack Development</dc:title>
  <dc:creator>Senthilvel Samatharman</dc:creator>
  <cp:lastModifiedBy>Senthilvel Samatharman</cp:lastModifiedBy>
  <cp:revision>28</cp:revision>
  <dcterms:created xsi:type="dcterms:W3CDTF">2019-12-14T04:01:44Z</dcterms:created>
  <dcterms:modified xsi:type="dcterms:W3CDTF">2019-12-16T16:30:20Z</dcterms:modified>
</cp:coreProperties>
</file>